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98" r:id="rId4"/>
  </p:sldMasterIdLst>
  <p:notesMasterIdLst>
    <p:notesMasterId r:id="rId30"/>
  </p:notesMasterIdLst>
  <p:sldIdLst>
    <p:sldId id="256" r:id="rId5"/>
    <p:sldId id="291" r:id="rId6"/>
    <p:sldId id="299" r:id="rId7"/>
    <p:sldId id="268" r:id="rId8"/>
    <p:sldId id="302" r:id="rId9"/>
    <p:sldId id="303" r:id="rId10"/>
    <p:sldId id="294" r:id="rId11"/>
    <p:sldId id="287" r:id="rId12"/>
    <p:sldId id="290" r:id="rId13"/>
    <p:sldId id="301" r:id="rId14"/>
    <p:sldId id="295" r:id="rId15"/>
    <p:sldId id="304" r:id="rId16"/>
    <p:sldId id="283" r:id="rId17"/>
    <p:sldId id="272" r:id="rId18"/>
    <p:sldId id="271" r:id="rId19"/>
    <p:sldId id="270" r:id="rId20"/>
    <p:sldId id="278" r:id="rId21"/>
    <p:sldId id="269" r:id="rId22"/>
    <p:sldId id="285" r:id="rId23"/>
    <p:sldId id="292" r:id="rId24"/>
    <p:sldId id="297" r:id="rId25"/>
    <p:sldId id="296" r:id="rId26"/>
    <p:sldId id="298" r:id="rId27"/>
    <p:sldId id="293" r:id="rId28"/>
    <p:sldId id="260" r:id="rId2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7288E-C6AC-433D-A11D-F59EDE033702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286E-66B3-4651-8023-5C02D50CA0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05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3310" algn="l"/>
                <a:tab pos="1326619" algn="l"/>
                <a:tab pos="1989929" algn="l"/>
                <a:tab pos="26532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D273804E-FA96-47CA-A78D-667376EBC94C}" type="slidenum">
              <a:rPr lang="fr-FR" altLang="fr-FR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fr-FR" altLang="fr-FR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2FA90-F4C2-49C5-8D40-434CE0CC8AB6}" type="slidenum">
              <a:rPr lang="fr-FR" smtClean="0"/>
              <a:pPr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1C3C9F-50BE-4C41-83C7-BB22E9E43070}" type="slidenum">
              <a:rPr lang="fr-FR" smtClean="0"/>
              <a:pPr>
                <a:defRPr/>
              </a:pPr>
              <a:t>10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15E7-08F7-4C7D-A764-2F5FB6F183CA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7656-39FD-4D2E-BBEA-FFE29ECC89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FDC6-8620-423C-A85F-F2CAA87F28D7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A7D6-863D-4C61-BFDC-3D8EBAD4AD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1C1C-E166-4989-BD92-F3F5A2584817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2A5F-24D5-482B-BEF0-017D83BDAF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95CF-FB91-4A25-8DC8-C4D29E6FC0AA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61D0-9036-4149-8A33-BEF9403BA3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7F12-07AC-48BE-B5BC-868CC3B8FDFC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67C0-5913-42ED-AA0F-EB1872C272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EAC8-0A55-4EA5-84FB-D9636FB04516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22DB-2E25-47A6-9E12-08FA43370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90B9-60F5-4C7E-AB49-DB84FB94752F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3F1E-A881-4BB3-8E31-A9AB48028A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5108-C8C3-4BAC-831D-84B602247274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0D73-07A7-43B7-8012-3D524AB8B5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BF58-ED60-4609-B9E8-D529C117CCAE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4C64-D602-4A15-B292-BAD5B533C9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9A52-9008-40A7-8C44-0310E0990867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87D9-6E3F-441B-BB65-4A8AF6F06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D33C-9616-45A4-BEFF-BD541CD1A4DD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E1E5-484E-432A-A705-F0343C600B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D132-6EFE-4912-B5EC-1924CC3B3016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D432-E3C3-4E00-8FF7-7D956E1F19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3CC0-73E2-40A1-93EB-F514A39F4391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15C6-0BEC-4D6E-AF97-D005BFBB0F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6A18-168B-4FCC-AA1F-DD1A7023442A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BE3F-987C-430D-A3FC-98DC3BE819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BC6B-FE64-428D-B5D6-2184B83733B6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35E7-7EF9-480B-B578-0ACAB1979D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1C30-6639-47F7-8F4E-C662651E3357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29C8-3866-4378-994D-D21AAE9C20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D0DD-47F1-4A83-B40D-B6CD3743EB0A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3804-3F37-470C-9AC9-8D8CF327EC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8E6C-A91E-4B07-A02C-339454ABBCF8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B10D-5DB7-40D2-B56A-5B2E6C9DAF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1C91-A246-4435-9ABC-4A9C62C26C1A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4C14-BF6C-44C3-A8F8-BF921A6258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D0F3-6A12-4E1E-97FD-3DE03CD4CF32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BB41-BA08-4646-AFAA-225830E727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9FEC-892B-4B5F-B3C4-926DBEC87EFA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5229-BB82-47F7-B7B9-F024795EC7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4186-A831-4CDF-BE1A-0C65383E5D13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2CAD-689F-41C0-8BE1-81AF89F53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DE3-72E0-4984-A069-1D11F7455F09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9465-1F4C-4921-BDCC-CCCF1B2701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B9F-BE85-4A8F-A811-F505D03E1101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175B-6EEF-4DF7-A5CC-46F6BDA41E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01CF-A443-4D78-AA06-A46BA7062948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8F05-3D10-4993-87BF-D82ED561A5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A696-824B-453A-80E4-2A3964C89F0C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18F1-A56D-4B94-A3AB-C71E017E38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D85D-5AC9-4E09-8467-0F3F436FF9E0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5A63-8F59-48F2-A5D0-ADDBB26C21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659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4856" y="895048"/>
            <a:ext cx="6264888" cy="619350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4857" y="1600200"/>
            <a:ext cx="6264889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latin typeface="Arial" charset="0"/>
              </a:defRPr>
            </a:lvl1pPr>
          </a:lstStyle>
          <a:p>
            <a:pPr>
              <a:defRPr/>
            </a:pPr>
            <a:fld id="{46554F33-747F-4BC9-BC40-BBACF3E51C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084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568" y="4406900"/>
            <a:ext cx="63175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58568" y="2906713"/>
            <a:ext cx="631757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latin typeface="Arial" charset="0"/>
              </a:defRPr>
            </a:lvl1pPr>
          </a:lstStyle>
          <a:p>
            <a:pPr>
              <a:defRPr/>
            </a:pPr>
            <a:fld id="{34EF3E9E-DD9C-4D0F-AB2D-877FDD53ED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2871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0668" y="798286"/>
            <a:ext cx="6316132" cy="801914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70667" y="1600200"/>
            <a:ext cx="27665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1222" y="1600200"/>
            <a:ext cx="28755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latin typeface="Arial" charset="0"/>
              </a:defRPr>
            </a:lvl1pPr>
          </a:lstStyle>
          <a:p>
            <a:pPr>
              <a:defRPr/>
            </a:pPr>
            <a:fld id="{5AFDBA2A-5FAA-4DAC-85FF-2DA20BC94A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5332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571" y="870857"/>
            <a:ext cx="6328229" cy="762000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latin typeface="Arial" charset="0"/>
              </a:defRPr>
            </a:lvl1pPr>
          </a:lstStyle>
          <a:p>
            <a:pPr>
              <a:defRPr/>
            </a:pPr>
            <a:fld id="{A42BA3F2-AF3B-4AE5-BBA9-D37F66E82C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006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latin typeface="Arial" charset="0"/>
              </a:defRPr>
            </a:lvl1pPr>
          </a:lstStyle>
          <a:p>
            <a:pPr>
              <a:defRPr/>
            </a:pPr>
            <a:fld id="{B01639EB-9B16-4E43-9FE1-D1A5C32573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078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0F0A-8A16-45D9-BEAF-33405392D788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0F2A-FD82-4F0A-8E80-BB664B55C1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3603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723603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23603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mtClean="0">
                <a:latin typeface="Arial" charset="0"/>
              </a:defRPr>
            </a:lvl1pPr>
          </a:lstStyle>
          <a:p>
            <a:pPr>
              <a:defRPr/>
            </a:pPr>
            <a:fld id="{50CA4D7D-F33C-48F1-AFB6-28EEF8249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9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6606-8A19-40F0-AF37-12550CDDB426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3647-9C0B-4029-9F24-0682223AB5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D35D-47E5-47AA-848E-29A2C427A199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1081-AE8E-447D-A4DB-70EB637B27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5B36-51B8-4CE9-A65E-BEF843454774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268A-ECBB-48E3-87FD-598887F10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11F3-E4C4-44FA-8C0E-EA76F717CF30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7CC3-62E2-416B-93BC-F33BDCAEA5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3CBF-031C-4DF5-82F0-1A6E63EFC272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553A-C7BC-4825-BA92-0155EDD470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E4972-D696-4E3B-A50A-40FF991DDF9B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3DDE31-A772-4641-A9A2-6BCACB5D2E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501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3FC54-C203-4FF0-AA46-302A3131697B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B0B025-04C5-4F55-ABB5-D345F4F07F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747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B878D6-A6C0-4CF2-BFE0-F507A164FFEA}" type="datetimeFigureOut">
              <a:rPr lang="fr-FR"/>
              <a:pPr>
                <a:defRPr/>
              </a:pPr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D8419-115C-4005-B80F-696933E166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359025" y="274638"/>
            <a:ext cx="6327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359025" y="1600200"/>
            <a:ext cx="6327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  <a:endParaRPr lang="fr-FR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hangingPunct="1">
              <a:lnSpc>
                <a:spcPct val="100000"/>
              </a:lnSpc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B475ACD-7A2A-4D47-822C-FBAC7AF51F29}" type="datetimeFigureOut">
              <a:rPr lang="fr-FR" altLang="fr-FR">
                <a:ea typeface="ＭＳ Ｐゴシック" charset="-128"/>
              </a:rPr>
              <a:pPr>
                <a:defRPr/>
              </a:pPr>
              <a:t>16/06/2016</a:t>
            </a:fld>
            <a:endParaRPr lang="fr-FR" altLang="fr-FR">
              <a:ea typeface="ＭＳ Ｐゴシック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hangingPunct="1">
              <a:lnSpc>
                <a:spcPct val="100000"/>
              </a:lnSpc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172B578-0B0C-4AE7-9D7E-9A343FC5605E}" type="slidenum">
              <a:rPr lang="fr-FR" altLang="fr-FR">
                <a:ea typeface="ＭＳ Ｐゴシック" charset="-128"/>
              </a:rPr>
              <a:pPr>
                <a:defRPr/>
              </a:pPr>
              <a:t>‹N°›</a:t>
            </a:fld>
            <a:endParaRPr lang="fr-FR" altLang="fr-F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47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ordogne.cci.fr/sites/default/files/uploads/fiches_produits/2014/FP-Am%C3%A9nagez%20votre%20boutique%20et%20s%C3%A9duisez%20votre%20client%C3%A8le.pdf?utm_source=Fiches%20produits&amp;utm_medium=FP-Am%C3%A9nagez%20votre%20boutique%20et%20s%C3%A9duisez%20votre%20client%C3%A8le&amp;utm_campaign=FP" TargetMode="External"/><Relationship Id="rId3" Type="http://schemas.openxmlformats.org/officeDocument/2006/relationships/hyperlink" Target="http://dordogne.cci.fr/sites/default/files/uploads/fiches_produits/2014/FP-Matin%C3%A9e%20de%20la%20cr%C3%A9ation%20d'entreprise.pdf?utm_source=Fiches%20produits&amp;utm_medium=FP-Matin%C3%A9e%20de%20la%20cr%C3%A9ation%20d'entreprise&amp;utm_campaign=FP" TargetMode="External"/><Relationship Id="rId7" Type="http://schemas.openxmlformats.org/officeDocument/2006/relationships/hyperlink" Target="http://dordogne.cci.fr/sites/default/files/uploads/fiches_produits/2014/FP-Facilitez%20vos%20formalit%C3%A9s%20avec%20l'option%20Service%20Plus.pdf?utm_source=Fiches%20produits&amp;utm_medium=FP-Facilitez%20vos%20formalit%C3%A9s%20avec%20l'option%20Service%20Plus&amp;utm_campaign=F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dordogne.cci.fr/sites/default/files/uploads/fiches_produits/2014/FP-Structurez%20votre%20projet%20de%20cr%C3%A9ation-reprise%20d'entreprise.pdf?utm_source=Fiches%20produits&amp;utm_medium=FP-Structurez%20votre%20projet%20de%20cr%C3%A9ation-reprise%20d'entreprise&amp;utm_campaign=FP" TargetMode="External"/><Relationship Id="rId5" Type="http://schemas.openxmlformats.org/officeDocument/2006/relationships/hyperlink" Target="http://dordogne.cci.fr/sites/default/files/uploads/fiches_produits/2014/FP-Stage%205%20jours%20pour%20entreprendre.pdf?utm_source=Fiches%20produits&amp;utm_medium=FP-Stage%205%20jours%20pour%20entreprendre&amp;utm_campaign=FP" TargetMode="External"/><Relationship Id="rId4" Type="http://schemas.openxmlformats.org/officeDocument/2006/relationships/hyperlink" Target="http://dordogne.cci.fr/sites/default/files/uploads/fiches_produits/2014/FP-RDV%20des%20autoentrepreneurs.pdf?utm_source=Fiches%20produits&amp;utm_medium=FP-RDV%20des%20autoentrepreneurs&amp;utm_campaign=FP" TargetMode="External"/><Relationship Id="rId9" Type="http://schemas.openxmlformats.org/officeDocument/2006/relationships/hyperlink" Target="http://dordogne.cci.fr/sites/default/files/uploads/fiches_produits/2014/FP-Pr%C3%A9parer%20la%20cession%20de%20votre%20entreprise.pdf?utm_source=Fiches%20produits&amp;utm_medium=FP-Pr%C3%A9parer%20la%20cession%20de%20votre%20entreprise&amp;utm_campaign=F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i.arnaud@dordogne.cci.fr?subject=Contact%20via%20le%20site%20de%20la%20CCI%20Dordogn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c.lial@dordogne.cci.fr" TargetMode="External"/><Relationship Id="rId5" Type="http://schemas.openxmlformats.org/officeDocument/2006/relationships/hyperlink" Target="mailto:t.labarbe@dordogne.cci.fr?subject=Contact%20via%20le%20site%20de%20la%20CCI%20Dordogne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1.png"/><Relationship Id="rId9" Type="http://schemas.openxmlformats.org/officeDocument/2006/relationships/hyperlink" Target="mailto:p.siegler@dordogne.cci.f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.ballet@dordogne.cci.fr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j.laterriere@dordogne.cci.fr" TargetMode="External"/><Relationship Id="rId5" Type="http://schemas.openxmlformats.org/officeDocument/2006/relationships/hyperlink" Target="mailto:c.moreau@dordogne.cci.fr?subject=Contact%20via%20le%20site%20de%20la%20CCI%20Dordogne" TargetMode="External"/><Relationship Id="rId4" Type="http://schemas.openxmlformats.org/officeDocument/2006/relationships/hyperlink" Target="mailto:d.darcos@dordogne.cci.fr?subject=Contact%20via%20le%20site%20de%20la%20CCI%20Dordog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dordogne.cci.fr/sites/default/files/uploads/fiches_produits/2014/FP-Optimisez%20votre%20mise%20en%20conformit%C3%A9%20%C2%AB%20accessibilit%C3%A9%20%C2%BB.pdf?utm_source=Fiches%20produits&amp;utm_medium=FP-Optimisez%20votre%20mise%20en%20conformit%C3%A9%20%C2%AB%20accessibilit%C3%A9%20%C2%BB&amp;utm_campaign=FP" TargetMode="External"/><Relationship Id="rId3" Type="http://schemas.openxmlformats.org/officeDocument/2006/relationships/hyperlink" Target="http://dordogne.cci.fr/sites/default/files/uploads/fiches_produits/2014/FP-D%C3%A9finissez%20une%20strat%C3%A9gie%20gagnante%20et%20pilotez%20sa%20mise%20en%20oeuvre.pdf?utm_source=Fiches%20produits&amp;utm_medium=FP-D%C3%A9finissez%20une%20strat%C3%A9gie%20gagnante%20et%20pilotez%20sa%20mise%20en%20oeuvre&amp;utm_campaign=FP" TargetMode="External"/><Relationship Id="rId7" Type="http://schemas.openxmlformats.org/officeDocument/2006/relationships/hyperlink" Target="http://dordogne.cci.fr/sites/default/files/uploads/fiches_produits/2014/FP-Facilitez%20l%E2%80%99acc%C3%A8s%20de%20votre%20%C3%A9tablissement%20aux%20personnes%20handicap%C3%A9es.pdf?utm_source=Fiches%20produits&amp;utm_medium=FP-Facilitez%20l%E2%80%99acc%C3%A8s%20de%20votre%20%C3%A9tablissement%20aux%20personnes%20handicap%C3%A9es&amp;utm_campaign=F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dordogne.cci.fr/sites/default/files/uploads/fiches_produits/2014/FP-Fa%C3%AEtes%20diagnostiquer%20votre%20%C3%A9tablissement%20en%20mati%C3%A8re%20d'hygi%C3%A8ne%20alimentaire.pdf?utm_source=Fiches%20produits&amp;utm_medium=FP-Fa%C3%AEtes%20diagnostiquer%20votre%20%C3%A9tablissement%20en%20mati%C3%A8re%20d'hygi%C3%A8ne%20alimentaire&amp;utm_campaign=FP" TargetMode="External"/><Relationship Id="rId5" Type="http://schemas.openxmlformats.org/officeDocument/2006/relationships/hyperlink" Target="http://dordogne.cci.fr/sites/default/files/uploads/fiches_produits/2014/FP-Optimisez%20le%20financement%20de%20vos%20projets%20de%20d%C3%A9veloppement.pdf?utm_source=Fiches%20produits&amp;utm_medium=FP-Optimisez%20le%20financement%20de%20vos%20projets%20de%20d%C3%A9veloppement&amp;utm_campaign=FP" TargetMode="External"/><Relationship Id="rId4" Type="http://schemas.openxmlformats.org/officeDocument/2006/relationships/hyperlink" Target="http://dordogne.cci.fr/sites/default/files/uploads/fiches_produits/2014/FP-Gagner%20en%20performance%20et%20en%20productivit%C3%A9.pdf?utm_source=Fiches%20produits&amp;utm_medium=FP-Gagner%20en%20performance%20et%20en%20productivit%C3%A9&amp;utm_campaign=F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ordogne.cci.fr/sites/default/files/uploads/fiches_produits/2014/FP-Am%C3%A9liorez%20la%20qualit%C3%A9%20de%20votre%20site%20internet.pdf?utm_source=Fiches%20produits&amp;utm_medium=FP-Am%C3%A9liorez%20la%20qualit%C3%A9%20de%20votre%20site%20internet&amp;utm_campaign=FP" TargetMode="External"/><Relationship Id="rId13" Type="http://schemas.openxmlformats.org/officeDocument/2006/relationships/hyperlink" Target="http://dordogne.cci.fr/sites/default/files/uploads/fiches_produits/2014/FP-D%C3%A9veloppez%20des%20campagnes%20e-mailing%20performantes.pdf?utm_source=Fiches%20produits&amp;utm_medium=FP-D%C3%A9veloppez%20des%20campagnes%20e-mailing%20performantes&amp;utm_campaign=FP" TargetMode="External"/><Relationship Id="rId3" Type="http://schemas.openxmlformats.org/officeDocument/2006/relationships/hyperlink" Target="http://dordogne.cci.fr/sites/default/files/uploads/fiches_produits/2014/FP-R%C3%A9novez,%20transformez%20votre%20commerce.pdf?utm_source=Fiches%20produits&amp;utm_medium=Site%20CCID&amp;utm_campaign=RENOVER_TRANS_COMMERCE" TargetMode="External"/><Relationship Id="rId7" Type="http://schemas.openxmlformats.org/officeDocument/2006/relationships/hyperlink" Target="http://dordogne.cci.fr/sites/default/files/uploads/fiches_produits/2014/FP-Obtenez%20le%20titre%20de%20%C2%AB%20Ma%C3%AEtre%20restaurateur%20%C2%BB.pdf?utm_source=Fiches%20produits&amp;utm_medium=FP-Obtenez%20le%20titre%20de%20%C2%AB%20Ma%C3%AEtre%20restaurateur%20%C2%BB&amp;utm_campaign=FP" TargetMode="External"/><Relationship Id="rId12" Type="http://schemas.openxmlformats.org/officeDocument/2006/relationships/hyperlink" Target="http://dordogne.cci.fr/sites/default/files/uploads/fiches_produits/2014/FP-D%C3%A9finissez%20votre%20strat%C3%A9gie%20num%C3%A9rique.pdf?utm_source=Fiches%20produits&amp;utm_medium=FP-D%C3%A9finissez%20votre%20strat%C3%A9gie%20num%C3%A9rique&amp;utm_campaign=F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dordogne.cci.fr/sites/default/files/uploads/fiches_produits/2014/FP-B%C3%A9n%C3%A9ficiez%20d'un%20pr%C3%A9-audit%20pour%20votre%20classement%20h%C3%B4telier.pdf?utm_source=Fiches%20produits&amp;utm_medium=FP-B%C3%A9n%C3%A9ficiez%20d'un%20pr%C3%A9-audit%20pour%20votre%20classement%20h%C3%B4telier&amp;utm_campaign=FP" TargetMode="External"/><Relationship Id="rId11" Type="http://schemas.openxmlformats.org/officeDocument/2006/relationships/hyperlink" Target="http://dordogne.cci.fr/sites/default/files/uploads/fiches_produits/2014/FP-Cr%C3%A9ez%20votre%20boutique%20en%20ligne.pdf?utm_source=Fiches%20produits&amp;utm_medium=FP-Cr%C3%A9ez%20votre%20boutique%20en%20ligne&amp;utm_campaign=FP" TargetMode="External"/><Relationship Id="rId5" Type="http://schemas.openxmlformats.org/officeDocument/2006/relationships/hyperlink" Target="http://dordogne.cci.fr/sites/default/files/uploads/fiches_produits/2014/FP-Favorisez%20l%E2%80%99acc%C3%A8s%20de%20votre%20h%C3%B4tel%20aux%20personnes%20handicap%C3%A9es.pdf?utm_source=Fiches%20produits&amp;utm_medium=FP-Favorisez%20l%E2%80%99acc%C3%A8s%20de%20votre%20h%C3%B4tel%20aux%20personnes%20handicap%C3%A9es&amp;utm_campaign=FP" TargetMode="External"/><Relationship Id="rId10" Type="http://schemas.openxmlformats.org/officeDocument/2006/relationships/hyperlink" Target="http://dordogne.cci.fr/sites/default/files/uploads/fiches_produits/2014/FP-Cr%C3%A9ez%20votre%20blog%20professionnel.pdf?utm_source=Fiches%20produits&amp;utm_medium=FP-Cr%C3%A9ez%20votre%20blog%20professionnel&amp;utm_campaign=FP" TargetMode="External"/><Relationship Id="rId4" Type="http://schemas.openxmlformats.org/officeDocument/2006/relationships/hyperlink" Target="http://dordogne.cci.fr/sites/default/files/uploads/fiches_produits/2014/FP-Am%C3%A9nagez%20votre%20boutique%20et%20s%C3%A9duisez%20votre%20client%C3%A8le.pdf?utm_source=Fiches%20produits&amp;utm_medium=FP-Am%C3%A9nagez%20votre%20boutique%20et%20s%C3%A9duisez%20votre%20client%C3%A8le&amp;utm_campaign=FP" TargetMode="External"/><Relationship Id="rId9" Type="http://schemas.openxmlformats.org/officeDocument/2006/relationships/hyperlink" Target="http://dordogne.cci.fr/sites/default/files/uploads/fiches_produits/2014/FP-Amorcez%20votre%20projet%20num%C3%A9rique.pdf?utm_source=Fiches%20produits&amp;utm_medium=FP-Amorcez%20votre%20projet%20num%C3%A9rique&amp;utm_campaign=FP" TargetMode="External"/><Relationship Id="rId14" Type="http://schemas.openxmlformats.org/officeDocument/2006/relationships/hyperlink" Target="http://dordogne.cci.fr/sites/default/files/uploads/fiches_produits/2014/FP-Int%C3%A9grez%20les%20r%C3%A9seaux%20sociaux%20dans%20votre%20strat%C3%A9gie%20d'entreprise.pdf?utm_source=Fiches%20produits&amp;utm_medium=FP-Int%C3%A9grez%20les%20r%C3%A9seaux%20sociaux%20dans%20votre%20strat%C3%A9gie%20d'entreprise&amp;utm_campaign=FP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ordogne.cci.fr/sites/default/files/uploads/fiches_produits/2014/FP-M2%20Administration%20des%20entreprises.pdf?utm_source=Fiches%20produits&amp;utm_medium=FP-M2%20Administration%20des%20entreprises&amp;utm_campaign=FP" TargetMode="External"/><Relationship Id="rId3" Type="http://schemas.openxmlformats.org/officeDocument/2006/relationships/hyperlink" Target="http://dordogne.cci.fr/acquisition%20d'annuaires%20d" TargetMode="External"/><Relationship Id="rId7" Type="http://schemas.openxmlformats.org/officeDocument/2006/relationships/hyperlink" Target="http://dordogne.cci.fr/sites/default/files/uploads/fiches_produits/2014/FP-M1%20Perfectionnement%20%C3%A0%20la%20gestion%20des%20affaires.pdf?utm_source=Fiches%20produits&amp;utm_medium=FP-M1%20Perfectionnement%20a%CC%80%20la%20gestion%20des%20affaires&amp;utm_campaign=F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dordogne.cci.fr/sites/default/files/uploads/fiches_produits/2014/FP-Recrutez%20un%20apprenti.pdf?utm_source=Fiches%20Produits&amp;utm_medium=FP-Recrutez%20un%20apprenti&amp;utm_campaign=FP" TargetMode="External"/><Relationship Id="rId5" Type="http://schemas.openxmlformats.org/officeDocument/2006/relationships/hyperlink" Target="http://dordogne.cci.fr/sites/default/files/uploads/fiches_produits/2014/FP-Mettez%20%C3%A0%20jour%20vos%20fichiers%20clients%20pour%20prospecter%20en%20Dordogne.pdf?utm_source=Fiches%20produits&amp;utm_medium=FP-Mettez%20%C3%A0%20jour%20vos%20fichiers%20clients%20pour%20prospecter%20en%20Dordogne&amp;utm_campaign=FP" TargetMode="External"/><Relationship Id="rId4" Type="http://schemas.openxmlformats.org/officeDocument/2006/relationships/hyperlink" Target="http://dordogne.cci.fr/acquisition%20de%20fichiers%20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ordogne.cci.fr/sites/default/files/uploads/fiches_produits/2014/FP-Recrutez%20l'exploitant%20du%20multi-services%20de%20votre%20commune.pdf?utm_source=Fiches%20produits&amp;utm_medium=FP-Recrutez%20l'exploitant%20du%20multi-services%20de%20votre%20commune&amp;utm_campaign=FP" TargetMode="External"/><Relationship Id="rId3" Type="http://schemas.openxmlformats.org/officeDocument/2006/relationships/hyperlink" Target="http://dordogne.cci.fr/sites/default/files/uploads/fiches_produits/2014/FP-Elargissez%20la%20diffusion%20de%20vos%20offres%20immobili%C3%A8res.pdf?utm_source=Fiches%20produits&amp;utm_medium=FP-Elargissez%20la%20diffusion%20de%20vos%20offres%20immobili%C3%A8res&amp;utm_campaign=FP" TargetMode="External"/><Relationship Id="rId7" Type="http://schemas.openxmlformats.org/officeDocument/2006/relationships/hyperlink" Target="http://dordogne.cci.fr/sites/default/files/uploads/fiches_produits/2014/FP-Implantez%20un%20commerce%20multiservices%20en%20milieu%20rural.pdf?utm_source=Fiches%20produits&amp;utm_medium=FP-Implantez%20un%20commerce%20multiservices%20en%20milieu%20rural&amp;utm_campaign=F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dordogne.cci.fr/sites/default/files/uploads/fiches_produits/2014/FP-Suivez%20la%20d%C3%A9mographie%20des%20entreprises%20d'un%20territoire.pdf?utm_source=Fiches%20produits&amp;utm_medium=FP-Suivez%20la%20d%C3%A9mographie%20des%20entreprises%20d'un%20territoire&amp;utm_campaign=FP" TargetMode="External"/><Relationship Id="rId5" Type="http://schemas.openxmlformats.org/officeDocument/2006/relationships/hyperlink" Target="http://dordogne.cci.fr/sites/default/files/uploads/fiches_produits/2014/FP-Optimisez%20le%20d%C3%A9veloppement%20%C3%A9conomique%20de%20votre%20territoire.pdf?utm_source=Fiches%20produits&amp;utm_medium=FP-Optimisez%20le%20d%C3%A9veloppement%20%C3%A9conomique%20de%20votre%20territoire&amp;utm_campaign=FP" TargetMode="External"/><Relationship Id="rId4" Type="http://schemas.openxmlformats.org/officeDocument/2006/relationships/hyperlink" Target="http://dordogne.cci.fr/sites/default/files/uploads/fiches_produits/2014/FP-Evaluez%20le%20potentiel%20commercial%20de%20votre%20territoire.pdf?utm_source=Fiches%20produits&amp;utm_medium=FP-Evaluez%20le%20potentiel%20commercial%20de%20votre%20territoire&amp;utm_campaign=FP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559168"/>
            <a:ext cx="8604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</a:t>
            </a:r>
            <a:r>
              <a:rPr lang="fr-FR" sz="2800" spc="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CCI </a:t>
            </a:r>
            <a:r>
              <a:rPr lang="fr-FR" sz="2800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Dordogne - Direction Entreprises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Rencontre AIS – 16 juin 2016</a:t>
            </a:r>
            <a:endParaRPr lang="fr-FR" sz="2800" spc="6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/>
          <p:cNvSpPr>
            <a:spLocks/>
          </p:cNvSpPr>
          <p:nvPr/>
        </p:nvSpPr>
        <p:spPr bwMode="auto">
          <a:xfrm rot="1265277" flipH="1">
            <a:off x="2983681" y="2196603"/>
            <a:ext cx="3397632" cy="2687088"/>
          </a:xfrm>
          <a:custGeom>
            <a:avLst/>
            <a:gdLst>
              <a:gd name="T0" fmla="*/ 2147483647 w 1926"/>
              <a:gd name="T1" fmla="*/ 0 h 1924"/>
              <a:gd name="T2" fmla="*/ 2147483647 w 1926"/>
              <a:gd name="T3" fmla="*/ 2147483647 h 1924"/>
              <a:gd name="T4" fmla="*/ 0 w 1926"/>
              <a:gd name="T5" fmla="*/ 2147483647 h 1924"/>
              <a:gd name="T6" fmla="*/ 2147483647 w 1926"/>
              <a:gd name="T7" fmla="*/ 2147483647 h 1924"/>
              <a:gd name="T8" fmla="*/ 2147483647 w 1926"/>
              <a:gd name="T9" fmla="*/ 2147483647 h 1924"/>
              <a:gd name="T10" fmla="*/ 2147483647 w 1926"/>
              <a:gd name="T11" fmla="*/ 2147483647 h 1924"/>
              <a:gd name="T12" fmla="*/ 2147483647 w 1926"/>
              <a:gd name="T13" fmla="*/ 2147483647 h 1924"/>
              <a:gd name="T14" fmla="*/ 2147483647 w 1926"/>
              <a:gd name="T15" fmla="*/ 2147483647 h 1924"/>
              <a:gd name="T16" fmla="*/ 2147483647 w 1926"/>
              <a:gd name="T17" fmla="*/ 0 h 19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924"/>
              <a:gd name="T29" fmla="*/ 1926 w 1926"/>
              <a:gd name="T30" fmla="*/ 1924 h 19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924">
                <a:moveTo>
                  <a:pt x="513" y="0"/>
                </a:moveTo>
                <a:cubicBezTo>
                  <a:pt x="513" y="0"/>
                  <a:pt x="332" y="388"/>
                  <a:pt x="221" y="692"/>
                </a:cubicBezTo>
                <a:cubicBezTo>
                  <a:pt x="110" y="997"/>
                  <a:pt x="0" y="1410"/>
                  <a:pt x="0" y="1410"/>
                </a:cubicBezTo>
                <a:cubicBezTo>
                  <a:pt x="0" y="1410"/>
                  <a:pt x="387" y="1591"/>
                  <a:pt x="692" y="1702"/>
                </a:cubicBezTo>
                <a:cubicBezTo>
                  <a:pt x="998" y="1814"/>
                  <a:pt x="1412" y="1924"/>
                  <a:pt x="1412" y="1924"/>
                </a:cubicBezTo>
                <a:cubicBezTo>
                  <a:pt x="1412" y="1924"/>
                  <a:pt x="1593" y="1538"/>
                  <a:pt x="1705" y="1232"/>
                </a:cubicBezTo>
                <a:cubicBezTo>
                  <a:pt x="1816" y="926"/>
                  <a:pt x="1926" y="514"/>
                  <a:pt x="1926" y="514"/>
                </a:cubicBezTo>
                <a:cubicBezTo>
                  <a:pt x="1926" y="514"/>
                  <a:pt x="1538" y="333"/>
                  <a:pt x="1232" y="222"/>
                </a:cubicBezTo>
                <a:cubicBezTo>
                  <a:pt x="927" y="111"/>
                  <a:pt x="513" y="0"/>
                  <a:pt x="51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9CC00"/>
            </a:solidFill>
            <a:round/>
            <a:headEnd/>
            <a:tailEnd/>
          </a:ln>
        </p:spPr>
        <p:txBody>
          <a:bodyPr lIns="64922" tIns="32461" rIns="64922" bIns="32461"/>
          <a:lstStyle/>
          <a:p>
            <a:endParaRPr lang="fr-FR"/>
          </a:p>
        </p:txBody>
      </p:sp>
      <p:sp>
        <p:nvSpPr>
          <p:cNvPr id="40962" name="Freeform 3"/>
          <p:cNvSpPr>
            <a:spLocks noChangeAspect="1"/>
          </p:cNvSpPr>
          <p:nvPr/>
        </p:nvSpPr>
        <p:spPr bwMode="auto">
          <a:xfrm rot="-1983899">
            <a:off x="4105254" y="1009357"/>
            <a:ext cx="5356464" cy="5322393"/>
          </a:xfrm>
          <a:custGeom>
            <a:avLst/>
            <a:gdLst>
              <a:gd name="T0" fmla="*/ 2147483647 w 1926"/>
              <a:gd name="T1" fmla="*/ 0 h 1924"/>
              <a:gd name="T2" fmla="*/ 2147483647 w 1926"/>
              <a:gd name="T3" fmla="*/ 2147483647 h 1924"/>
              <a:gd name="T4" fmla="*/ 0 w 1926"/>
              <a:gd name="T5" fmla="*/ 2147483647 h 1924"/>
              <a:gd name="T6" fmla="*/ 2147483647 w 1926"/>
              <a:gd name="T7" fmla="*/ 2147483647 h 1924"/>
              <a:gd name="T8" fmla="*/ 2147483647 w 1926"/>
              <a:gd name="T9" fmla="*/ 2147483647 h 1924"/>
              <a:gd name="T10" fmla="*/ 2147483647 w 1926"/>
              <a:gd name="T11" fmla="*/ 2147483647 h 1924"/>
              <a:gd name="T12" fmla="*/ 2147483647 w 1926"/>
              <a:gd name="T13" fmla="*/ 2147483647 h 1924"/>
              <a:gd name="T14" fmla="*/ 2147483647 w 1926"/>
              <a:gd name="T15" fmla="*/ 2147483647 h 1924"/>
              <a:gd name="T16" fmla="*/ 2147483647 w 1926"/>
              <a:gd name="T17" fmla="*/ 0 h 19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924"/>
              <a:gd name="T29" fmla="*/ 1926 w 1926"/>
              <a:gd name="T30" fmla="*/ 1924 h 19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924">
                <a:moveTo>
                  <a:pt x="513" y="0"/>
                </a:moveTo>
                <a:cubicBezTo>
                  <a:pt x="513" y="0"/>
                  <a:pt x="332" y="388"/>
                  <a:pt x="221" y="692"/>
                </a:cubicBezTo>
                <a:cubicBezTo>
                  <a:pt x="110" y="997"/>
                  <a:pt x="0" y="1410"/>
                  <a:pt x="0" y="1410"/>
                </a:cubicBezTo>
                <a:cubicBezTo>
                  <a:pt x="0" y="1410"/>
                  <a:pt x="387" y="1591"/>
                  <a:pt x="692" y="1702"/>
                </a:cubicBezTo>
                <a:cubicBezTo>
                  <a:pt x="998" y="1814"/>
                  <a:pt x="1412" y="1924"/>
                  <a:pt x="1412" y="1924"/>
                </a:cubicBezTo>
                <a:cubicBezTo>
                  <a:pt x="1412" y="1924"/>
                  <a:pt x="1593" y="1538"/>
                  <a:pt x="1705" y="1232"/>
                </a:cubicBezTo>
                <a:cubicBezTo>
                  <a:pt x="1816" y="926"/>
                  <a:pt x="1926" y="514"/>
                  <a:pt x="1926" y="514"/>
                </a:cubicBezTo>
                <a:cubicBezTo>
                  <a:pt x="1926" y="514"/>
                  <a:pt x="1538" y="333"/>
                  <a:pt x="1232" y="222"/>
                </a:cubicBezTo>
                <a:cubicBezTo>
                  <a:pt x="927" y="111"/>
                  <a:pt x="513" y="0"/>
                  <a:pt x="513" y="0"/>
                </a:cubicBezTo>
                <a:close/>
              </a:path>
            </a:pathLst>
          </a:custGeom>
          <a:solidFill>
            <a:srgbClr val="AC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 rot="21356111">
            <a:off x="-96269" y="214122"/>
            <a:ext cx="6846967" cy="928687"/>
          </a:xfrm>
          <a:prstGeom prst="rect">
            <a:avLst/>
          </a:prstGeom>
          <a:solidFill>
            <a:srgbClr val="AC007F"/>
          </a:solidFill>
          <a:ln>
            <a:noFill/>
          </a:ln>
          <a:effectLst>
            <a:outerShdw blurRad="76200" sx="101000" sy="101000" algn="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3200" b="1" dirty="0" smtClean="0">
                <a:latin typeface="Calibri" pitchFamily="34" charset="0"/>
              </a:rPr>
              <a:t>Nouvelle approche – Nouvelles actions</a:t>
            </a:r>
            <a:endParaRPr lang="fr-FR" sz="3200" b="1" dirty="0">
              <a:latin typeface="Calibri" pitchFamily="34" charset="0"/>
            </a:endParaRPr>
          </a:p>
        </p:txBody>
      </p:sp>
      <p:pic>
        <p:nvPicPr>
          <p:cNvPr id="40968" name="Picture 14" descr="C:\Users\sanvoisin\.isetged\Temp\LOGO CCID HORIZONTAL fond blanc arrond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5622925"/>
            <a:ext cx="25749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07707" y="2564904"/>
            <a:ext cx="2628089" cy="1944216"/>
            <a:chOff x="495589" y="-2001883"/>
            <a:chExt cx="4070836" cy="1281182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495589" y="-2001883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58141" y="-1939331"/>
              <a:ext cx="3945729" cy="92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 smtClean="0"/>
                <a:t>Prospection d’entreprises des secteurs 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 smtClean="0">
                  <a:solidFill>
                    <a:srgbClr val="C00000"/>
                  </a:solidFill>
                </a:rPr>
                <a:t>1 -Hôtel </a:t>
              </a:r>
              <a:r>
                <a:rPr lang="fr-FR" sz="1600" b="1" dirty="0">
                  <a:solidFill>
                    <a:srgbClr val="C00000"/>
                  </a:solidFill>
                </a:rPr>
                <a:t>/ Restaurant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 smtClean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 smtClean="0"/>
                <a:t>2 - Agro-alimentaire</a:t>
              </a:r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000" b="1" dirty="0" smtClean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000" b="1" dirty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 smtClean="0"/>
                <a:t>3 - Bois</a:t>
              </a:r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600" b="1" kern="1200" dirty="0"/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600" b="1" dirty="0" smtClean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097190" y="2204865"/>
            <a:ext cx="2410914" cy="3024336"/>
            <a:chOff x="315591" y="34464"/>
            <a:chExt cx="4070836" cy="128118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315591" y="34464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78143" y="108693"/>
              <a:ext cx="3945730" cy="1156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tx1"/>
                  </a:solidFill>
                </a:rPr>
                <a:t>Prospection de repreneurs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b="1" kern="1200" dirty="0" smtClean="0">
                <a:solidFill>
                  <a:schemeClr val="tx1"/>
                </a:solidFill>
              </a:endParaRPr>
            </a:p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400" b="1" dirty="0" smtClean="0">
                  <a:solidFill>
                    <a:schemeClr val="tx1"/>
                  </a:solidFill>
                </a:rPr>
                <a:t>Entreprises ayant une activité complémentaire pour une croissance externe</a:t>
              </a:r>
            </a:p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000" b="1" dirty="0" smtClean="0">
                <a:solidFill>
                  <a:schemeClr val="tx1"/>
                </a:solidFill>
              </a:endParaRPr>
            </a:p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400" b="1" kern="1200" dirty="0" smtClean="0">
                  <a:solidFill>
                    <a:schemeClr val="tx1"/>
                  </a:solidFill>
                </a:rPr>
                <a:t>Construction d’un réseau dans les filières concernées</a:t>
              </a:r>
            </a:p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000" b="1" kern="1200" dirty="0" smtClean="0">
                <a:solidFill>
                  <a:schemeClr val="tx1"/>
                </a:solidFill>
              </a:endParaRPr>
            </a:p>
            <a:p>
              <a:pPr marL="285750" lvl="0" indent="-28575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400" b="1" dirty="0" smtClean="0">
                  <a:solidFill>
                    <a:schemeClr val="tx1"/>
                  </a:solidFill>
                </a:rPr>
                <a:t>Prospection sur salons spécialisés</a:t>
              </a:r>
              <a:endParaRPr lang="fr-FR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403648" y="1340768"/>
            <a:ext cx="2664296" cy="683226"/>
            <a:chOff x="495589" y="5"/>
            <a:chExt cx="4070836" cy="1281182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495589" y="5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58142" y="27268"/>
              <a:ext cx="3945730" cy="1156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 smtClean="0"/>
                <a:t>Prospection filières</a:t>
              </a:r>
              <a:endParaRPr lang="fr-FR" sz="2000" b="1" kern="1200" dirty="0"/>
            </a:p>
          </p:txBody>
        </p:sp>
      </p:grpSp>
      <p:sp>
        <p:nvSpPr>
          <p:cNvPr id="16" name="Flèche vers le bas 15"/>
          <p:cNvSpPr/>
          <p:nvPr/>
        </p:nvSpPr>
        <p:spPr>
          <a:xfrm rot="16200000">
            <a:off x="2443962" y="2616153"/>
            <a:ext cx="223630" cy="95336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1907704" y="2050749"/>
            <a:ext cx="144016" cy="50405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5868144" y="1340768"/>
            <a:ext cx="2664296" cy="683226"/>
            <a:chOff x="495589" y="5"/>
            <a:chExt cx="4070836" cy="128118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495589" y="5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58142" y="27268"/>
              <a:ext cx="3945730" cy="1156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 smtClean="0"/>
                <a:t>Mise en place d’actions collectives</a:t>
              </a:r>
              <a:endParaRPr lang="fr-FR" sz="2000" b="1" kern="12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784134" y="2204864"/>
            <a:ext cx="2964330" cy="3024336"/>
            <a:chOff x="495589" y="-2001883"/>
            <a:chExt cx="4070836" cy="1281182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495589" y="-2001883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594474" y="-1939331"/>
              <a:ext cx="3945729" cy="92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 smtClean="0">
                <a:solidFill>
                  <a:schemeClr val="tx1"/>
                </a:solidFill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>
                <a:solidFill>
                  <a:schemeClr val="tx1"/>
                </a:solidFill>
              </a:endParaRPr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600" b="1" dirty="0" smtClean="0">
                  <a:solidFill>
                    <a:schemeClr val="tx1"/>
                  </a:solidFill>
                </a:rPr>
                <a:t>Organisation d’ Ateliers </a:t>
              </a:r>
              <a:r>
                <a:rPr lang="fr-FR" sz="1600" b="1" dirty="0">
                  <a:solidFill>
                    <a:schemeClr val="tx1"/>
                  </a:solidFill>
                </a:rPr>
                <a:t>T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echniques  délocalisés sur le territoire. </a:t>
              </a:r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fr-FR" sz="1600" b="1" dirty="0" smtClean="0">
                <a:solidFill>
                  <a:schemeClr val="tx1"/>
                </a:solidFill>
              </a:endParaRPr>
            </a:p>
            <a:p>
              <a:pPr marL="285750" lvl="0" indent="-28575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1600" b="1" dirty="0" smtClean="0">
                  <a:solidFill>
                    <a:schemeClr val="tx1"/>
                  </a:solidFill>
                </a:rPr>
                <a:t>Organisation d’une soirée de la transmission d’entreprise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Flèche vers le bas 23"/>
          <p:cNvSpPr/>
          <p:nvPr/>
        </p:nvSpPr>
        <p:spPr>
          <a:xfrm>
            <a:off x="7056275" y="1971816"/>
            <a:ext cx="210023" cy="23304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575556" y="5109102"/>
            <a:ext cx="8316924" cy="1231522"/>
            <a:chOff x="495589" y="-405082"/>
            <a:chExt cx="4070836" cy="1686269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495589" y="5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58142" y="-405082"/>
              <a:ext cx="3945730" cy="1588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 smtClean="0"/>
                <a:t>Un site Internet TRANSPME – TRANSCOMMERCE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dirty="0" smtClean="0"/>
                <a:t>Objectif : meilleure visibilité,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987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prestations Création </a:t>
            </a:r>
            <a:r>
              <a:rPr lang="fr-FR" sz="2500" b="1" spc="6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ransmission </a:t>
            </a:r>
            <a:r>
              <a:rPr lang="fr-FR" sz="2500" b="1" spc="6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eprise</a:t>
            </a:r>
            <a:endParaRPr lang="fr-FR" sz="2500" b="1" spc="6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00" y="6453188"/>
            <a:ext cx="4503738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" spc="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 émetteur : </a:t>
            </a:r>
            <a:r>
              <a:rPr lang="fr-FR" sz="600" spc="60" dirty="0">
                <a:latin typeface="Arial" pitchFamily="34" charset="0"/>
                <a:cs typeface="Arial" pitchFamily="34" charset="0"/>
              </a:rPr>
              <a:t>SDET - NBA – Date : </a:t>
            </a:r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16/06/2016</a:t>
            </a:r>
            <a:endParaRPr lang="fr-FR" sz="600" spc="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064" y="170080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CREATION &amp; </a:t>
            </a:r>
            <a:r>
              <a:rPr lang="fr-FR" b="1" dirty="0"/>
              <a:t>REPRISE </a:t>
            </a:r>
            <a:r>
              <a:rPr lang="fr-FR" b="1" dirty="0" smtClean="0"/>
              <a:t>D’ENTREPRISE</a:t>
            </a:r>
          </a:p>
          <a:p>
            <a:endParaRPr lang="fr-FR" sz="1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err="1">
                <a:hlinkClick r:id="rId3" tooltip="Matinée de la création d'entreprise"/>
              </a:rPr>
              <a:t>Matinée</a:t>
            </a:r>
            <a:r>
              <a:rPr lang="fr-FR" sz="2400" dirty="0">
                <a:hlinkClick r:id="rId3" tooltip="Matinée de la création d'entreprise"/>
              </a:rPr>
              <a:t> de la </a:t>
            </a:r>
            <a:r>
              <a:rPr lang="fr-FR" sz="2400" dirty="0" err="1">
                <a:hlinkClick r:id="rId3" tooltip="Matinée de la création d'entreprise"/>
              </a:rPr>
              <a:t>création</a:t>
            </a:r>
            <a:r>
              <a:rPr lang="fr-FR" sz="2400" dirty="0">
                <a:hlinkClick r:id="rId3" tooltip="Matinée de la création d'entreprise"/>
              </a:rPr>
              <a:t> d'entreprise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hlinkClick r:id="rId4"/>
              </a:rPr>
              <a:t>Rendez-vous des auto-entrepreneurs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hlinkClick r:id="rId5" tooltip="Stage 5 jours pour entreprendre"/>
              </a:rPr>
              <a:t>Stage 5 jours pour entreprendre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hlinkClick r:id="rId6" tooltip="Structurez votre projet de création-reprise d'entreprise"/>
              </a:rPr>
              <a:t>Structurez votre projet de </a:t>
            </a:r>
            <a:r>
              <a:rPr lang="fr-FR" sz="2400" dirty="0" err="1">
                <a:hlinkClick r:id="rId6" tooltip="Structurez votre projet de création-reprise d'entreprise"/>
              </a:rPr>
              <a:t>création-reprise</a:t>
            </a:r>
            <a:r>
              <a:rPr lang="fr-FR" sz="2400" dirty="0">
                <a:hlinkClick r:id="rId6" tooltip="Structurez votre projet de création-reprise d'entreprise"/>
              </a:rPr>
              <a:t> d'entreprise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hlinkClick r:id="rId7"/>
              </a:rPr>
              <a:t>Facilitez vos formalités avec l'option « Service Plus »</a:t>
            </a: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hlinkClick r:id="rId8"/>
              </a:rPr>
              <a:t>Aménagez votre boutique et séduisez votre </a:t>
            </a:r>
            <a:r>
              <a:rPr lang="fr-FR" sz="2400" dirty="0" smtClean="0">
                <a:hlinkClick r:id="rId8"/>
              </a:rPr>
              <a:t>clientèle</a:t>
            </a: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 smtClean="0"/>
          </a:p>
          <a:p>
            <a:r>
              <a:rPr lang="fr-FR" sz="2400" dirty="0" smtClean="0"/>
              <a:t>Transmission /cession </a:t>
            </a:r>
          </a:p>
          <a:p>
            <a:endParaRPr lang="fr-FR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err="1">
                <a:hlinkClick r:id="rId9"/>
              </a:rPr>
              <a:t>Préparer</a:t>
            </a:r>
            <a:r>
              <a:rPr lang="fr-FR" sz="2400" dirty="0">
                <a:hlinkClick r:id="rId9"/>
              </a:rPr>
              <a:t> la cession de votre entreprise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52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6453188"/>
            <a:ext cx="4503738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" spc="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 émetteur : </a:t>
            </a:r>
            <a:r>
              <a:rPr lang="fr-FR" sz="600" spc="60" dirty="0">
                <a:latin typeface="Arial" pitchFamily="34" charset="0"/>
                <a:cs typeface="Arial" pitchFamily="34" charset="0"/>
              </a:rPr>
              <a:t>SDET - NBA – Date : 16/06/2016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7557" y="2069851"/>
            <a:ext cx="66247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altLang="fr-FR" sz="32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service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altLang="fr-FR" sz="4800" b="1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 Entreprises &amp; Territoires</a:t>
            </a:r>
            <a:endParaRPr lang="fr-FR" altLang="fr-FR" sz="4800" b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6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676" y="152400"/>
            <a:ext cx="79597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Les conseillers développement, référents sur le territoire </a:t>
            </a:r>
            <a:r>
              <a:rPr lang="fr-FR" sz="2400" b="1" dirty="0" smtClean="0">
                <a:solidFill>
                  <a:schemeClr val="bg1"/>
                </a:solidFill>
              </a:rPr>
              <a:t>Dordogne, 05 53 35 80 80 </a:t>
            </a:r>
            <a:r>
              <a:rPr lang="fr-FR" sz="2400" b="1" dirty="0">
                <a:solidFill>
                  <a:schemeClr val="bg1"/>
                </a:solidFill>
              </a:rPr>
              <a:t> 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26" name="Image 4" descr="http://dordogne.cci.fr/sites/default/files/uploads/images/04_conseil_et_appui_entreprises/developper/conseillers_picto_r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4" y="5789225"/>
            <a:ext cx="180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5" descr="http://dordogne.cci.fr/sites/default/files/uploads/images/04_conseil_et_appui_entreprises/developper/conseillers_picto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33402"/>
            <a:ext cx="180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657" y="5416979"/>
            <a:ext cx="446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Thibault Labarbe</a:t>
            </a:r>
            <a:r>
              <a:rPr kumimoji="0" lang="en-US" altLang="fr-FR" sz="1600" b="1" i="0" u="none" strike="noStrike" cap="none" normalizeH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en-US" altLang="fr-FR" sz="1600" b="0" i="1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5"/>
              </a:rPr>
              <a:t>t.labarbe@dordogne.cci.fr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913" y="5723284"/>
            <a:ext cx="9002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Caroline Lial - </a:t>
            </a:r>
            <a:r>
              <a:rPr kumimoji="0" lang="fr-FR" altLang="fr-FR" sz="1600" b="0" i="1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6"/>
              </a:rPr>
              <a:t>c.lial@dordogne.cci.fr</a:t>
            </a:r>
            <a:r>
              <a:rPr kumimoji="0" lang="fr-FR" altLang="fr-FR" sz="1600" b="0" i="1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fr-FR" altLang="fr-FR" sz="1600" b="1" i="1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référente COMMERCE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37" name="Image 2" descr="http://dordogne.cci.fr/sites/default/files/uploads/images/04_conseil_et_appui_entreprises/developper/conseillers_picto_ble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5" y="5434562"/>
            <a:ext cx="180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27584" y="5078425"/>
            <a:ext cx="44135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Isabelle Arnaud - </a:t>
            </a:r>
            <a:r>
              <a:rPr kumimoji="0" lang="fr-FR" altLang="fr-FR" sz="1600" b="0" i="1" u="none" strike="noStrike" cap="none" normalizeH="0" baseline="0" dirty="0" smtClean="0">
                <a:ln>
                  <a:noFill/>
                </a:ln>
                <a:solidFill>
                  <a:srgbClr val="5B5B5B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8"/>
              </a:rPr>
              <a:t>i.arnaud@dordogne.cci.fr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974" y="604024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5B5B5B"/>
                </a:solidFill>
                <a:latin typeface="Calibri"/>
                <a:ea typeface="Times New Roman"/>
              </a:rPr>
              <a:t> Pascal Siegler </a:t>
            </a:r>
            <a:r>
              <a:rPr lang="fr-FR" sz="1600" b="1" dirty="0" smtClean="0">
                <a:solidFill>
                  <a:srgbClr val="5B5B5B"/>
                </a:solidFill>
                <a:latin typeface="Calibri"/>
                <a:ea typeface="Times New Roman"/>
              </a:rPr>
              <a:t>- </a:t>
            </a:r>
            <a:r>
              <a:rPr lang="fr-FR" sz="1600" i="1" u="sng" dirty="0" smtClean="0">
                <a:solidFill>
                  <a:srgbClr val="5B5B5B"/>
                </a:solidFill>
                <a:latin typeface="Calibri"/>
                <a:ea typeface="Times New Roman"/>
                <a:cs typeface="Calibri"/>
                <a:hlinkClick r:id="rId9"/>
              </a:rPr>
              <a:t>p.siegler@dordogne.cci.fr</a:t>
            </a:r>
            <a:r>
              <a:rPr lang="fr-FR" sz="1600" i="1" u="sng" dirty="0" smtClean="0">
                <a:solidFill>
                  <a:srgbClr val="5B5B5B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1600" i="1" dirty="0" smtClean="0">
                <a:solidFill>
                  <a:srgbClr val="5B5B5B"/>
                </a:solidFill>
                <a:latin typeface="Calibri"/>
                <a:ea typeface="Times New Roman"/>
                <a:cs typeface="Calibri"/>
              </a:rPr>
              <a:t>    </a:t>
            </a:r>
            <a:r>
              <a:rPr lang="fr-FR" sz="1600" b="1" i="1" dirty="0" smtClean="0">
                <a:solidFill>
                  <a:srgbClr val="5B5B5B"/>
                </a:solidFill>
                <a:latin typeface="Calibri"/>
                <a:ea typeface="Times New Roman"/>
                <a:cs typeface="Calibri"/>
              </a:rPr>
              <a:t>référent TOURISME</a:t>
            </a:r>
            <a:endParaRPr lang="fr-FR" sz="1600" b="1" dirty="0"/>
          </a:p>
        </p:txBody>
      </p:sp>
      <p:pic>
        <p:nvPicPr>
          <p:cNvPr id="3074" name="Picture 2" descr="C:\Users\ballet\Desktop\SDET\Portefeuilles Chargés et Conseillers\carte Conseillers DEV CCID 20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4" y="983397"/>
            <a:ext cx="6769736" cy="40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Actions </a:t>
            </a:r>
            <a:r>
              <a:rPr lang="fr-FR" sz="25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fr-FR" sz="2500" b="1" spc="6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ZoneTexte 1"/>
          <p:cNvSpPr txBox="1">
            <a:spLocks noChangeArrowheads="1"/>
          </p:cNvSpPr>
          <p:nvPr/>
        </p:nvSpPr>
        <p:spPr bwMode="auto">
          <a:xfrm>
            <a:off x="500063" y="1557338"/>
            <a:ext cx="82486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   </a:t>
            </a: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4" name="Rectangle à quatre flèches 3"/>
          <p:cNvSpPr/>
          <p:nvPr/>
        </p:nvSpPr>
        <p:spPr>
          <a:xfrm>
            <a:off x="3117850" y="2854325"/>
            <a:ext cx="2592388" cy="2447925"/>
          </a:xfrm>
          <a:prstGeom prst="quadArrow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40757" y="1863106"/>
            <a:ext cx="31686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Collectivités locales, départementales et régionales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6137" y="3717032"/>
            <a:ext cx="33803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Clubs d’ Entreprises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Associations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 Commerçants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875" y="3645024"/>
            <a:ext cx="316865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Organisations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Patronales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Syndicats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Professionnels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-3175" y="1268413"/>
            <a:ext cx="8391525" cy="598487"/>
            <a:chOff x="484" y="926"/>
            <a:chExt cx="4754" cy="377"/>
          </a:xfrm>
        </p:grpSpPr>
        <p:sp>
          <p:nvSpPr>
            <p:cNvPr id="93194" name="Rectangle 4"/>
            <p:cNvSpPr>
              <a:spLocks noChangeArrowheads="1"/>
            </p:cNvSpPr>
            <p:nvPr/>
          </p:nvSpPr>
          <p:spPr bwMode="auto">
            <a:xfrm>
              <a:off x="484" y="1015"/>
              <a:ext cx="38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fr-FR" altLang="fr-FR" sz="2400" b="1">
                <a:solidFill>
                  <a:srgbClr val="7F7F7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3195" name="Text Box 6"/>
            <p:cNvSpPr txBox="1">
              <a:spLocks noChangeArrowheads="1"/>
            </p:cNvSpPr>
            <p:nvPr/>
          </p:nvSpPr>
          <p:spPr bwMode="auto">
            <a:xfrm>
              <a:off x="909" y="926"/>
              <a:ext cx="432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algn="just">
                <a:spcBef>
                  <a:spcPct val="50000"/>
                </a:spcBef>
              </a:pPr>
              <a:r>
                <a:rPr lang="fr-FR" altLang="fr-FR" sz="2200" b="1" dirty="0" smtClean="0">
                  <a:solidFill>
                    <a:srgbClr val="7F7F7F"/>
                  </a:solidFill>
                </a:rPr>
                <a:t>Conforter </a:t>
              </a:r>
              <a:r>
                <a:rPr lang="fr-FR" altLang="fr-FR" sz="2200" b="1" dirty="0">
                  <a:solidFill>
                    <a:srgbClr val="7F7F7F"/>
                  </a:solidFill>
                </a:rPr>
                <a:t>notre présence </a:t>
              </a:r>
              <a:r>
                <a:rPr lang="fr-FR" altLang="fr-FR" sz="2200" b="1" dirty="0" smtClean="0">
                  <a:solidFill>
                    <a:srgbClr val="7F7F7F"/>
                  </a:solidFill>
                </a:rPr>
                <a:t>terrain et les partenariats</a:t>
              </a:r>
              <a:endParaRPr lang="fr-FR" altLang="fr-FR" sz="2200" b="1" dirty="0">
                <a:solidFill>
                  <a:srgbClr val="7F7F7F"/>
                </a:solidFill>
              </a:endParaRPr>
            </a:p>
          </p:txBody>
        </p:sp>
        <p:sp>
          <p:nvSpPr>
            <p:cNvPr id="93196" name="Oval 78"/>
            <p:cNvSpPr>
              <a:spLocks noChangeArrowheads="1"/>
            </p:cNvSpPr>
            <p:nvPr/>
          </p:nvSpPr>
          <p:spPr bwMode="auto">
            <a:xfrm>
              <a:off x="612" y="960"/>
              <a:ext cx="181" cy="273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400" b="1">
                  <a:solidFill>
                    <a:srgbClr val="7F7F7F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3197" name="Arc 79"/>
            <p:cNvSpPr>
              <a:spLocks/>
            </p:cNvSpPr>
            <p:nvPr/>
          </p:nvSpPr>
          <p:spPr bwMode="auto">
            <a:xfrm flipV="1">
              <a:off x="541" y="1100"/>
              <a:ext cx="322" cy="136"/>
            </a:xfrm>
            <a:custGeom>
              <a:avLst/>
              <a:gdLst>
                <a:gd name="T0" fmla="*/ 0 w 30597"/>
                <a:gd name="T1" fmla="*/ 12 h 21600"/>
                <a:gd name="T2" fmla="*/ 322 w 30597"/>
                <a:gd name="T3" fmla="*/ 136 h 21600"/>
                <a:gd name="T4" fmla="*/ 95 w 30597"/>
                <a:gd name="T5" fmla="*/ 136 h 21600"/>
                <a:gd name="T6" fmla="*/ 0 60000 65536"/>
                <a:gd name="T7" fmla="*/ 0 60000 65536"/>
                <a:gd name="T8" fmla="*/ 0 60000 65536"/>
                <a:gd name="T9" fmla="*/ 0 w 30597"/>
                <a:gd name="T10" fmla="*/ 0 h 21600"/>
                <a:gd name="T11" fmla="*/ 30597 w 30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198" name="Arc 81"/>
            <p:cNvSpPr>
              <a:spLocks/>
            </p:cNvSpPr>
            <p:nvPr/>
          </p:nvSpPr>
          <p:spPr bwMode="auto">
            <a:xfrm rot="-1450562" flipH="1" flipV="1">
              <a:off x="595" y="941"/>
              <a:ext cx="244" cy="318"/>
            </a:xfrm>
            <a:custGeom>
              <a:avLst/>
              <a:gdLst>
                <a:gd name="T0" fmla="*/ 0 w 29121"/>
                <a:gd name="T1" fmla="*/ 20 h 21600"/>
                <a:gd name="T2" fmla="*/ 244 w 29121"/>
                <a:gd name="T3" fmla="*/ 318 h 21600"/>
                <a:gd name="T4" fmla="*/ 63 w 29121"/>
                <a:gd name="T5" fmla="*/ 318 h 21600"/>
                <a:gd name="T6" fmla="*/ 0 60000 65536"/>
                <a:gd name="T7" fmla="*/ 0 60000 65536"/>
                <a:gd name="T8" fmla="*/ 0 60000 65536"/>
                <a:gd name="T9" fmla="*/ 0 w 29121"/>
                <a:gd name="T10" fmla="*/ 0 h 21600"/>
                <a:gd name="T11" fmla="*/ 29121 w 291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2829719" y="5445224"/>
            <a:ext cx="31686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Représentants de l’Etat : Préfecture, DDT, DIRECCTE...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5936" y="3933056"/>
            <a:ext cx="85511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CCI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Actions </a:t>
            </a:r>
            <a:r>
              <a:rPr lang="fr-FR" sz="25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fr-FR" sz="2500" b="1" spc="6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3"/>
          <p:cNvGrpSpPr>
            <a:grpSpLocks/>
          </p:cNvGrpSpPr>
          <p:nvPr/>
        </p:nvGrpSpPr>
        <p:grpSpPr bwMode="auto">
          <a:xfrm>
            <a:off x="180975" y="1273175"/>
            <a:ext cx="6049963" cy="541338"/>
            <a:chOff x="534" y="1563"/>
            <a:chExt cx="3811" cy="34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34" y="1563"/>
              <a:ext cx="3811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94222" name="Oval 69"/>
            <p:cNvSpPr>
              <a:spLocks noChangeArrowheads="1"/>
            </p:cNvSpPr>
            <p:nvPr/>
          </p:nvSpPr>
          <p:spPr bwMode="auto">
            <a:xfrm>
              <a:off x="904" y="1606"/>
              <a:ext cx="181" cy="2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3" name="Arc 84"/>
            <p:cNvSpPr>
              <a:spLocks/>
            </p:cNvSpPr>
            <p:nvPr/>
          </p:nvSpPr>
          <p:spPr bwMode="auto">
            <a:xfrm flipV="1">
              <a:off x="793" y="1735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" name="Arc 85"/>
            <p:cNvSpPr>
              <a:spLocks/>
            </p:cNvSpPr>
            <p:nvPr/>
          </p:nvSpPr>
          <p:spPr bwMode="auto">
            <a:xfrm rot="20149438" flipH="1" flipV="1">
              <a:off x="887" y="1586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469900" y="1341440"/>
            <a:ext cx="8422580" cy="769938"/>
            <a:chOff x="579" y="2234"/>
            <a:chExt cx="4775" cy="485"/>
          </a:xfrm>
        </p:grpSpPr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579" y="2280"/>
              <a:ext cx="3811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1049" y="2234"/>
              <a:ext cx="4305" cy="4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Accompagner </a:t>
              </a:r>
              <a:r>
                <a:rPr lang="fr-FR" altLang="fr-FR" sz="22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les Entreprises dans leur stratégie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07950" y="1871663"/>
            <a:ext cx="903605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800" dirty="0">
                <a:latin typeface="Calibri" pitchFamily="34" charset="0"/>
              </a:rPr>
              <a:t>	</a:t>
            </a:r>
            <a:endParaRPr lang="fr-FR" sz="800" dirty="0" smtClean="0">
              <a:solidFill>
                <a:srgbClr val="A6A6A6"/>
              </a:solidFill>
              <a:latin typeface="Calibri" pitchFamily="34" charset="0"/>
            </a:endParaRPr>
          </a:p>
          <a:p>
            <a:r>
              <a:rPr lang="fr-FR" dirty="0" smtClean="0">
                <a:solidFill>
                  <a:srgbClr val="A6A6A6"/>
                </a:solidFill>
                <a:latin typeface="Calibri" pitchFamily="34" charset="0"/>
              </a:rPr>
              <a:t>	</a:t>
            </a:r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Identifier par un état des lieux individuel (diagnostic 360°), les Forces/	Faiblesses – Opportunités/Menaces, des entrepreneurs de Dordogne 	(Industrie / Commerce / Services-Tourisme)</a:t>
            </a:r>
          </a:p>
          <a:p>
            <a:endParaRPr lang="fr-FR" sz="1000" dirty="0">
              <a:solidFill>
                <a:srgbClr val="7F7F7F"/>
              </a:solidFill>
              <a:latin typeface="Calibri" pitchFamily="34" charset="0"/>
            </a:endParaRPr>
          </a:p>
          <a:p>
            <a:r>
              <a:rPr lang="fr-FR" dirty="0">
                <a:solidFill>
                  <a:srgbClr val="7F7F7F"/>
                </a:solidFill>
                <a:latin typeface="Calibri" pitchFamily="34" charset="0"/>
              </a:rPr>
              <a:t>	</a:t>
            </a:r>
            <a:r>
              <a:rPr lang="fr-FR" sz="2000" b="1" dirty="0">
                <a:solidFill>
                  <a:srgbClr val="7F7F7F"/>
                </a:solidFill>
                <a:latin typeface="Calibri" pitchFamily="34" charset="0"/>
              </a:rPr>
              <a:t>Accompagner le chef d’entreprise dans sa réflexion </a:t>
            </a:r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stratégique et  	l’amélioration de sa performance</a:t>
            </a:r>
          </a:p>
          <a:p>
            <a:r>
              <a:rPr lang="fr-FR" sz="1000" b="1" dirty="0">
                <a:solidFill>
                  <a:srgbClr val="7F7F7F"/>
                </a:solidFill>
                <a:latin typeface="Calibri" pitchFamily="34" charset="0"/>
              </a:rPr>
              <a:t>	</a:t>
            </a:r>
            <a:endParaRPr lang="fr-FR" sz="1000" b="1" dirty="0" smtClean="0">
              <a:solidFill>
                <a:srgbClr val="7F7F7F"/>
              </a:solidFill>
              <a:latin typeface="Calibri" pitchFamily="34" charset="0"/>
            </a:endParaRPr>
          </a:p>
          <a:p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	Sensibiliser les entreprises en matière d’ INNOVATION</a:t>
            </a:r>
          </a:p>
          <a:p>
            <a:endParaRPr lang="fr-FR" sz="800" dirty="0">
              <a:solidFill>
                <a:srgbClr val="7F7F7F"/>
              </a:solidFill>
              <a:latin typeface="Calibri" pitchFamily="34" charset="0"/>
            </a:endParaRPr>
          </a:p>
          <a:p>
            <a:r>
              <a:rPr lang="fr-FR" dirty="0">
                <a:solidFill>
                  <a:srgbClr val="7F7F7F"/>
                </a:solidFill>
                <a:latin typeface="Calibri" pitchFamily="34" charset="0"/>
              </a:rPr>
              <a:t>	</a:t>
            </a:r>
            <a:r>
              <a:rPr lang="fr-FR" sz="2000" b="1" dirty="0">
                <a:solidFill>
                  <a:srgbClr val="7F7F7F"/>
                </a:solidFill>
                <a:latin typeface="Calibri" pitchFamily="34" charset="0"/>
              </a:rPr>
              <a:t>Inciter les Entreprises </a:t>
            </a:r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à l’International, à utiliser </a:t>
            </a:r>
            <a:r>
              <a:rPr lang="fr-FR" sz="2000" b="1" dirty="0">
                <a:solidFill>
                  <a:srgbClr val="7F7F7F"/>
                </a:solidFill>
                <a:latin typeface="Calibri" pitchFamily="34" charset="0"/>
              </a:rPr>
              <a:t>le </a:t>
            </a:r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NUMERIQUE comme	 « relais de croissance »</a:t>
            </a:r>
          </a:p>
          <a:p>
            <a:r>
              <a:rPr lang="fr-FR" sz="1000" b="1" dirty="0" smtClean="0">
                <a:solidFill>
                  <a:srgbClr val="7F7F7F"/>
                </a:solidFill>
                <a:latin typeface="Calibri" pitchFamily="34" charset="0"/>
              </a:rPr>
              <a:t>	</a:t>
            </a:r>
          </a:p>
          <a:p>
            <a:r>
              <a:rPr lang="fr-FR" sz="2000" b="1" dirty="0">
                <a:solidFill>
                  <a:srgbClr val="7F7F7F"/>
                </a:solidFill>
                <a:latin typeface="Calibri" pitchFamily="34" charset="0"/>
              </a:rPr>
              <a:t>	</a:t>
            </a:r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Faciliter  la mise en place des nouvelles réglementations (accessibilité, </a:t>
            </a:r>
            <a:r>
              <a:rPr lang="fr-FR" sz="2000" b="1" dirty="0">
                <a:solidFill>
                  <a:srgbClr val="7F7F7F"/>
                </a:solidFill>
                <a:latin typeface="Calibri" pitchFamily="34" charset="0"/>
              </a:rPr>
              <a:t>	</a:t>
            </a:r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classement, hygiène…)</a:t>
            </a:r>
          </a:p>
          <a:p>
            <a:endParaRPr lang="fr-FR" sz="1000" b="1" dirty="0">
              <a:solidFill>
                <a:srgbClr val="7F7F7F"/>
              </a:solidFill>
              <a:latin typeface="Calibri" pitchFamily="34" charset="0"/>
            </a:endParaRPr>
          </a:p>
          <a:p>
            <a:r>
              <a:rPr lang="fr-FR" dirty="0">
                <a:solidFill>
                  <a:srgbClr val="7F7F7F"/>
                </a:solidFill>
                <a:latin typeface="Calibri" pitchFamily="34" charset="0"/>
              </a:rPr>
              <a:t>	</a:t>
            </a:r>
            <a:r>
              <a:rPr lang="fr-FR" sz="2000" b="1" dirty="0">
                <a:solidFill>
                  <a:srgbClr val="7F7F7F"/>
                </a:solidFill>
                <a:latin typeface="Calibri" pitchFamily="34" charset="0"/>
              </a:rPr>
              <a:t>Accompagner les Entreprises sur les sujets de Développement Durable 	et de l’Economie </a:t>
            </a:r>
            <a:r>
              <a:rPr lang="fr-FR" sz="2000" b="1" dirty="0" smtClean="0">
                <a:solidFill>
                  <a:srgbClr val="7F7F7F"/>
                </a:solidFill>
                <a:latin typeface="Calibri" pitchFamily="34" charset="0"/>
              </a:rPr>
              <a:t>Energie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459463" y="2322512"/>
            <a:ext cx="471488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500063" y="3260856"/>
            <a:ext cx="471487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457759" y="3957468"/>
            <a:ext cx="47307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469900" y="5943802"/>
            <a:ext cx="471488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463550" y="4563227"/>
            <a:ext cx="4714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437108" y="5266873"/>
            <a:ext cx="471488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Actions </a:t>
            </a:r>
            <a:r>
              <a:rPr lang="fr-FR" sz="25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fr-FR" sz="2500" b="1" spc="6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179388" y="1341438"/>
            <a:ext cx="7386637" cy="504825"/>
            <a:chOff x="793" y="2902"/>
            <a:chExt cx="4653" cy="318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1141" y="2912"/>
              <a:ext cx="4305" cy="2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Renforcer notre offre de prestations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243" name="Oval 75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>
                  <a:latin typeface="Calibri" pitchFamily="34" charset="0"/>
                </a:rPr>
                <a:t>3</a:t>
              </a:r>
            </a:p>
          </p:txBody>
        </p:sp>
        <p:sp>
          <p:nvSpPr>
            <p:cNvPr id="8" name="Arc 88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" name="Arc 89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79388" y="1869893"/>
            <a:ext cx="8901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000" b="1" i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Elaborer de nouvelles Prestations individuelles adaptées à nos entreprises locales</a:t>
            </a:r>
          </a:p>
        </p:txBody>
      </p:sp>
      <p:sp>
        <p:nvSpPr>
          <p:cNvPr id="10" name="Rectangle à quatre flèches 9"/>
          <p:cNvSpPr/>
          <p:nvPr/>
        </p:nvSpPr>
        <p:spPr>
          <a:xfrm>
            <a:off x="3862297" y="3611562"/>
            <a:ext cx="1479550" cy="1584325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5238" name="ZoneTexte 11"/>
          <p:cNvSpPr txBox="1">
            <a:spLocks noChangeArrowheads="1"/>
          </p:cNvSpPr>
          <p:nvPr/>
        </p:nvSpPr>
        <p:spPr bwMode="auto">
          <a:xfrm>
            <a:off x="2551906" y="5445224"/>
            <a:ext cx="4032250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Effectuer une revue stratégique des </a:t>
            </a:r>
            <a:r>
              <a:rPr lang="fr-FR" b="1" dirty="0" smtClean="0">
                <a:latin typeface="Calibri" pitchFamily="34" charset="0"/>
              </a:rPr>
              <a:t>activités </a:t>
            </a:r>
            <a:r>
              <a:rPr lang="fr-FR" b="1" dirty="0">
                <a:latin typeface="Calibri" pitchFamily="34" charset="0"/>
              </a:rPr>
              <a:t>de son </a:t>
            </a:r>
            <a:r>
              <a:rPr lang="fr-FR" b="1" dirty="0" smtClean="0">
                <a:latin typeface="Calibri" pitchFamily="34" charset="0"/>
              </a:rPr>
              <a:t>entreprise :</a:t>
            </a:r>
            <a:endParaRPr lang="fr-FR" b="1" dirty="0">
              <a:latin typeface="Calibri" pitchFamily="34" charset="0"/>
            </a:endParaRPr>
          </a:p>
          <a:p>
            <a:pPr algn="ctr"/>
            <a:r>
              <a:rPr lang="fr-FR" b="1" dirty="0">
                <a:latin typeface="Calibri" pitchFamily="34" charset="0"/>
              </a:rPr>
              <a:t>« </a:t>
            </a:r>
            <a:r>
              <a:rPr lang="fr-FR" b="1" dirty="0" smtClean="0">
                <a:latin typeface="Calibri" pitchFamily="34" charset="0"/>
              </a:rPr>
              <a:t>Précellence</a:t>
            </a:r>
            <a:r>
              <a:rPr lang="fr-FR" b="1" dirty="0">
                <a:latin typeface="Calibri" pitchFamily="34" charset="0"/>
              </a:rPr>
              <a:t> »</a:t>
            </a:r>
          </a:p>
        </p:txBody>
      </p:sp>
      <p:sp>
        <p:nvSpPr>
          <p:cNvPr id="95239" name="ZoneTexte 12"/>
          <p:cNvSpPr txBox="1">
            <a:spLocks noChangeArrowheads="1"/>
          </p:cNvSpPr>
          <p:nvPr/>
        </p:nvSpPr>
        <p:spPr bwMode="auto">
          <a:xfrm>
            <a:off x="2551113" y="2564904"/>
            <a:ext cx="4032250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Accompagner la croissance et la performance par l’ INNOVATION</a:t>
            </a:r>
          </a:p>
          <a:p>
            <a:pPr algn="ctr"/>
            <a:r>
              <a:rPr lang="fr-FR" b="1" dirty="0">
                <a:latin typeface="Calibri" pitchFamily="34" charset="0"/>
              </a:rPr>
              <a:t>« Programme régional »</a:t>
            </a:r>
          </a:p>
        </p:txBody>
      </p:sp>
      <p:sp>
        <p:nvSpPr>
          <p:cNvPr id="95240" name="ZoneTexte 13"/>
          <p:cNvSpPr txBox="1">
            <a:spLocks noChangeArrowheads="1"/>
          </p:cNvSpPr>
          <p:nvPr/>
        </p:nvSpPr>
        <p:spPr bwMode="auto">
          <a:xfrm>
            <a:off x="436563" y="3942060"/>
            <a:ext cx="3187700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</a:rPr>
              <a:t>Améliorer la compétitivité par le « </a:t>
            </a:r>
            <a:r>
              <a:rPr lang="fr-FR" b="1" i="1" dirty="0">
                <a:latin typeface="Calibri" pitchFamily="34" charset="0"/>
              </a:rPr>
              <a:t>L</a:t>
            </a:r>
            <a:r>
              <a:rPr lang="fr-FR" b="1" i="1" dirty="0" smtClean="0">
                <a:latin typeface="Calibri" pitchFamily="34" charset="0"/>
              </a:rPr>
              <a:t>ean Management</a:t>
            </a:r>
            <a:r>
              <a:rPr lang="fr-FR" b="1" dirty="0" smtClean="0">
                <a:latin typeface="Calibri" pitchFamily="34" charset="0"/>
              </a:rPr>
              <a:t> » programme régional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95241" name="ZoneTexte 15"/>
          <p:cNvSpPr txBox="1">
            <a:spLocks noChangeArrowheads="1"/>
          </p:cNvSpPr>
          <p:nvPr/>
        </p:nvSpPr>
        <p:spPr bwMode="auto">
          <a:xfrm>
            <a:off x="5492750" y="4058731"/>
            <a:ext cx="3190875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Disposer des bons tableaux de bords pour gérer son Entreprise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8931" y="4221088"/>
            <a:ext cx="85511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CCI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Actions </a:t>
            </a: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fr-FR" sz="2500" b="1" spc="6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179388" y="1341438"/>
            <a:ext cx="7386637" cy="504825"/>
            <a:chOff x="793" y="2902"/>
            <a:chExt cx="4653" cy="318"/>
          </a:xfrm>
        </p:grpSpPr>
        <p:sp>
          <p:nvSpPr>
            <p:cNvPr id="96266" name="Text Box 31"/>
            <p:cNvSpPr txBox="1">
              <a:spLocks noChangeArrowheads="1"/>
            </p:cNvSpPr>
            <p:nvPr/>
          </p:nvSpPr>
          <p:spPr bwMode="auto">
            <a:xfrm>
              <a:off x="1141" y="2912"/>
              <a:ext cx="43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algn="just">
                <a:spcBef>
                  <a:spcPct val="50000"/>
                </a:spcBef>
              </a:pPr>
              <a:r>
                <a:rPr lang="fr-FR" altLang="fr-FR" sz="2200" b="1" dirty="0">
                  <a:solidFill>
                    <a:srgbClr val="7F7F7F"/>
                  </a:solidFill>
                </a:rPr>
                <a:t>Renforcer </a:t>
              </a:r>
              <a:r>
                <a:rPr lang="fr-FR" altLang="fr-FR" sz="2200" b="1" dirty="0" smtClean="0">
                  <a:solidFill>
                    <a:srgbClr val="7F7F7F"/>
                  </a:solidFill>
                </a:rPr>
                <a:t>notre </a:t>
              </a:r>
              <a:r>
                <a:rPr lang="fr-FR" altLang="fr-FR" sz="2200" b="1" dirty="0">
                  <a:solidFill>
                    <a:srgbClr val="7F7F7F"/>
                  </a:solidFill>
                </a:rPr>
                <a:t>offre de prestations</a:t>
              </a:r>
            </a:p>
          </p:txBody>
        </p:sp>
        <p:sp>
          <p:nvSpPr>
            <p:cNvPr id="96267" name="Oval 75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6268" name="Arc 88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T0" fmla="*/ 0 w 30597"/>
                <a:gd name="T1" fmla="*/ 12 h 21600"/>
                <a:gd name="T2" fmla="*/ 322 w 30597"/>
                <a:gd name="T3" fmla="*/ 136 h 21600"/>
                <a:gd name="T4" fmla="*/ 95 w 30597"/>
                <a:gd name="T5" fmla="*/ 136 h 21600"/>
                <a:gd name="T6" fmla="*/ 0 60000 65536"/>
                <a:gd name="T7" fmla="*/ 0 60000 65536"/>
                <a:gd name="T8" fmla="*/ 0 60000 65536"/>
                <a:gd name="T9" fmla="*/ 0 w 30597"/>
                <a:gd name="T10" fmla="*/ 0 h 21600"/>
                <a:gd name="T11" fmla="*/ 30597 w 30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69" name="Arc 89"/>
            <p:cNvSpPr>
              <a:spLocks/>
            </p:cNvSpPr>
            <p:nvPr/>
          </p:nvSpPr>
          <p:spPr bwMode="auto">
            <a:xfrm rot="-1450562" flipH="1" flipV="1">
              <a:off x="887" y="2902"/>
              <a:ext cx="244" cy="318"/>
            </a:xfrm>
            <a:custGeom>
              <a:avLst/>
              <a:gdLst>
                <a:gd name="T0" fmla="*/ 0 w 29121"/>
                <a:gd name="T1" fmla="*/ 20 h 21600"/>
                <a:gd name="T2" fmla="*/ 244 w 29121"/>
                <a:gd name="T3" fmla="*/ 318 h 21600"/>
                <a:gd name="T4" fmla="*/ 63 w 29121"/>
                <a:gd name="T5" fmla="*/ 318 h 21600"/>
                <a:gd name="T6" fmla="*/ 0 60000 65536"/>
                <a:gd name="T7" fmla="*/ 0 60000 65536"/>
                <a:gd name="T8" fmla="*/ 0 60000 65536"/>
                <a:gd name="T9" fmla="*/ 0 w 29121"/>
                <a:gd name="T10" fmla="*/ 0 h 21600"/>
                <a:gd name="T11" fmla="*/ 29121 w 291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42888" y="1979460"/>
            <a:ext cx="8901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Elaborer de </a:t>
            </a:r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nouvelles Prestations </a:t>
            </a: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individuelles adaptées à nos entreprises locales</a:t>
            </a:r>
            <a:endParaRPr lang="fr-FR" sz="2000" b="1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Rectangle à quatre flèches 9"/>
          <p:cNvSpPr/>
          <p:nvPr/>
        </p:nvSpPr>
        <p:spPr>
          <a:xfrm>
            <a:off x="3827463" y="3500438"/>
            <a:ext cx="1479550" cy="1584325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6262" name="ZoneTexte 11"/>
          <p:cNvSpPr txBox="1">
            <a:spLocks noChangeArrowheads="1"/>
          </p:cNvSpPr>
          <p:nvPr/>
        </p:nvSpPr>
        <p:spPr bwMode="auto">
          <a:xfrm>
            <a:off x="2551113" y="2860675"/>
            <a:ext cx="4032250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Renforcer sa visibilité par le Numérique</a:t>
            </a:r>
          </a:p>
        </p:txBody>
      </p:sp>
      <p:sp>
        <p:nvSpPr>
          <p:cNvPr id="96263" name="ZoneTexte 12"/>
          <p:cNvSpPr txBox="1">
            <a:spLocks noChangeArrowheads="1"/>
          </p:cNvSpPr>
          <p:nvPr/>
        </p:nvSpPr>
        <p:spPr bwMode="auto">
          <a:xfrm>
            <a:off x="2551113" y="5373688"/>
            <a:ext cx="4032250" cy="646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Mieux valoriser son point de vente et « Booster son CA »</a:t>
            </a:r>
          </a:p>
        </p:txBody>
      </p:sp>
      <p:sp>
        <p:nvSpPr>
          <p:cNvPr id="96264" name="ZoneTexte 13"/>
          <p:cNvSpPr txBox="1">
            <a:spLocks noChangeArrowheads="1"/>
          </p:cNvSpPr>
          <p:nvPr/>
        </p:nvSpPr>
        <p:spPr bwMode="auto">
          <a:xfrm>
            <a:off x="5489575" y="3692525"/>
            <a:ext cx="3186113" cy="1477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Être en conformité en matière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d’Accessibilité, de classement Hôtelier</a:t>
            </a:r>
            <a:endParaRPr lang="fr-FR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fr-F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5" name="ZoneTexte 15"/>
          <p:cNvSpPr txBox="1">
            <a:spLocks noChangeArrowheads="1"/>
          </p:cNvSpPr>
          <p:nvPr/>
        </p:nvSpPr>
        <p:spPr bwMode="auto">
          <a:xfrm>
            <a:off x="434975" y="3692525"/>
            <a:ext cx="3190875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Renforcer les compétences de ses équipes dans le domaine des Achats, de l’Accueil et du Service (CHR)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8931" y="4149080"/>
            <a:ext cx="85511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CCI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Actions 2016</a:t>
            </a:r>
            <a:endParaRPr lang="fr-FR" sz="2500" b="1" spc="6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23850" y="1360488"/>
            <a:ext cx="7362825" cy="504825"/>
            <a:chOff x="793" y="2902"/>
            <a:chExt cx="4638" cy="318"/>
          </a:xfrm>
        </p:grpSpPr>
        <p:sp>
          <p:nvSpPr>
            <p:cNvPr id="6" name="Text Box 98"/>
            <p:cNvSpPr txBox="1">
              <a:spLocks noChangeArrowheads="1"/>
            </p:cNvSpPr>
            <p:nvPr/>
          </p:nvSpPr>
          <p:spPr bwMode="auto">
            <a:xfrm>
              <a:off x="1126" y="2915"/>
              <a:ext cx="4305" cy="2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Dynamiser la mise en réseau des Entreprises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Oval 99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400" b="1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8" name="Arc 100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" name="Arc 101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Rectangle à quatre flèches 9"/>
          <p:cNvSpPr/>
          <p:nvPr/>
        </p:nvSpPr>
        <p:spPr>
          <a:xfrm>
            <a:off x="3827463" y="3205163"/>
            <a:ext cx="1608137" cy="1736725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7286" name="ZoneTexte 10"/>
          <p:cNvSpPr txBox="1">
            <a:spLocks noChangeArrowheads="1"/>
          </p:cNvSpPr>
          <p:nvPr/>
        </p:nvSpPr>
        <p:spPr bwMode="auto">
          <a:xfrm>
            <a:off x="2551113" y="2565400"/>
            <a:ext cx="4032250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000000"/>
                </a:solidFill>
                <a:latin typeface="Calibri" pitchFamily="34" charset="0"/>
              </a:rPr>
              <a:t>Faire émerger des grappes d’entreprises</a:t>
            </a:r>
          </a:p>
        </p:txBody>
      </p:sp>
      <p:sp>
        <p:nvSpPr>
          <p:cNvPr id="97287" name="ZoneTexte 11"/>
          <p:cNvSpPr txBox="1">
            <a:spLocks noChangeArrowheads="1"/>
          </p:cNvSpPr>
          <p:nvPr/>
        </p:nvSpPr>
        <p:spPr bwMode="auto">
          <a:xfrm>
            <a:off x="2397125" y="5229225"/>
            <a:ext cx="4468813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Accompagner les Entreprises sur les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Salons</a:t>
            </a:r>
            <a:endParaRPr lang="fr-F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8" name="ZoneTexte 12"/>
          <p:cNvSpPr txBox="1">
            <a:spLocks noChangeArrowheads="1"/>
          </p:cNvSpPr>
          <p:nvPr/>
        </p:nvSpPr>
        <p:spPr bwMode="auto">
          <a:xfrm>
            <a:off x="342900" y="3535363"/>
            <a:ext cx="3187700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Favoriser la rencontre des chefs d’entreprises</a:t>
            </a:r>
          </a:p>
          <a:p>
            <a:pPr algn="ctr"/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(Speed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</a:rPr>
              <a:t>meeting </a:t>
            </a:r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7289" name="ZoneTexte 13"/>
          <p:cNvSpPr txBox="1">
            <a:spLocks noChangeArrowheads="1"/>
          </p:cNvSpPr>
          <p:nvPr/>
        </p:nvSpPr>
        <p:spPr bwMode="auto">
          <a:xfrm>
            <a:off x="5651500" y="3535363"/>
            <a:ext cx="3190875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  <a:latin typeface="Calibri" pitchFamily="34" charset="0"/>
              </a:rPr>
              <a:t>Favoriser l’intégration des entreprises locales dans les clusters / pôles de compétitivité régionaux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48931" y="3933056"/>
            <a:ext cx="85511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CCI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contacts</a:t>
            </a:r>
            <a:endParaRPr lang="fr-FR" sz="2500" b="1" spc="6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43608" y="1739185"/>
            <a:ext cx="7704856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Les conseillers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et chargés du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service Développement Entreprises et Territoires de la CCI Dordogne 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600" dirty="0"/>
              <a:t> </a:t>
            </a:r>
          </a:p>
          <a:p>
            <a:pPr lvl="0"/>
            <a:r>
              <a:rPr lang="fr-FR" sz="1600" b="1" dirty="0"/>
              <a:t> </a:t>
            </a:r>
            <a:r>
              <a:rPr lang="fr-FR" sz="1600" dirty="0"/>
              <a:t> </a:t>
            </a:r>
          </a:p>
          <a:p>
            <a:pPr lvl="0"/>
            <a:r>
              <a:rPr lang="fr-FR" sz="1600" b="1" dirty="0"/>
              <a:t>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Nadia Ballet </a:t>
            </a:r>
            <a:r>
              <a:rPr lang="fr-FR" sz="1600" b="1" dirty="0" smtClean="0"/>
              <a:t>– Responsable </a:t>
            </a:r>
            <a:r>
              <a:rPr lang="fr-FR" sz="1600" b="1" dirty="0"/>
              <a:t>Développement Entreprises et Territoires </a:t>
            </a:r>
            <a:endParaRPr lang="fr-FR" sz="1600" b="1" dirty="0" smtClean="0"/>
          </a:p>
          <a:p>
            <a:pPr lvl="0"/>
            <a:r>
              <a:rPr lang="fr-FR" sz="1600" b="1" dirty="0" smtClean="0"/>
              <a:t> </a:t>
            </a:r>
            <a:r>
              <a:rPr lang="fr-FR" sz="1600" dirty="0" smtClean="0"/>
              <a:t>Tel</a:t>
            </a:r>
            <a:r>
              <a:rPr lang="fr-FR" sz="1600" dirty="0"/>
              <a:t>. 05.53.35.80.59 - </a:t>
            </a:r>
            <a:r>
              <a:rPr lang="fr-FR" sz="1600" i="1" u="sng" dirty="0">
                <a:hlinkClick r:id="rId3"/>
              </a:rPr>
              <a:t>n.ballet@dordogne.cci.fr</a:t>
            </a:r>
            <a:endParaRPr lang="fr-FR" sz="1600" dirty="0"/>
          </a:p>
          <a:p>
            <a:r>
              <a:rPr lang="fr-FR" sz="1600" b="1" dirty="0"/>
              <a:t> </a:t>
            </a:r>
            <a:endParaRPr lang="fr-FR" sz="1600" dirty="0"/>
          </a:p>
          <a:p>
            <a:pPr lvl="0"/>
            <a:r>
              <a:rPr lang="fr-FR" sz="1600" b="1" dirty="0"/>
              <a:t>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Delphine Darcos </a:t>
            </a:r>
            <a:r>
              <a:rPr lang="fr-FR" sz="1600" b="1" dirty="0"/>
              <a:t>- </a:t>
            </a:r>
            <a:r>
              <a:rPr lang="fr-FR" sz="1600" b="1" dirty="0" smtClean="0"/>
              <a:t>Chargée Développement </a:t>
            </a:r>
            <a:r>
              <a:rPr lang="fr-FR" sz="1600" b="1" dirty="0"/>
              <a:t>Entreprise </a:t>
            </a:r>
            <a:r>
              <a:rPr lang="fr-FR" sz="1600" b="1" dirty="0" smtClean="0"/>
              <a:t>– référente TOURISME</a:t>
            </a:r>
            <a:endParaRPr lang="fr-FR" sz="1600" dirty="0"/>
          </a:p>
          <a:p>
            <a:r>
              <a:rPr lang="fr-FR" sz="1600" dirty="0"/>
              <a:t>Tel. 05.53.35.80.66  - </a:t>
            </a:r>
            <a:r>
              <a:rPr lang="fr-FR" sz="1600" i="1" u="sng" dirty="0">
                <a:hlinkClick r:id="rId4"/>
              </a:rPr>
              <a:t>d.darcos@dordogne.cci.fr</a:t>
            </a:r>
            <a:endParaRPr lang="fr-FR" sz="1600" dirty="0"/>
          </a:p>
          <a:p>
            <a:r>
              <a:rPr lang="fr-FR" sz="1600" b="1" dirty="0"/>
              <a:t> </a:t>
            </a:r>
            <a:endParaRPr lang="fr-FR" sz="1600" dirty="0"/>
          </a:p>
          <a:p>
            <a:pPr lvl="0"/>
            <a:r>
              <a:rPr lang="fr-FR" sz="1600" b="1" dirty="0"/>
              <a:t>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Corinne Moreau </a:t>
            </a:r>
            <a:r>
              <a:rPr lang="fr-FR" sz="1600" b="1" dirty="0"/>
              <a:t>- </a:t>
            </a:r>
            <a:r>
              <a:rPr lang="fr-FR" sz="1600" b="1" dirty="0" smtClean="0"/>
              <a:t>Chargée Développement </a:t>
            </a:r>
            <a:r>
              <a:rPr lang="fr-FR" sz="1600" b="1" dirty="0"/>
              <a:t>Entreprise </a:t>
            </a:r>
            <a:r>
              <a:rPr lang="fr-FR" sz="1600" b="1" dirty="0" smtClean="0"/>
              <a:t>– référente INDUSTRIE</a:t>
            </a:r>
            <a:endParaRPr lang="fr-FR" sz="1600" dirty="0"/>
          </a:p>
          <a:p>
            <a:r>
              <a:rPr lang="fr-FR" sz="1600" dirty="0"/>
              <a:t>Tel. 05.53.35.80.62  - </a:t>
            </a:r>
            <a:r>
              <a:rPr lang="fr-FR" sz="1600" i="1" u="sng" dirty="0">
                <a:hlinkClick r:id="rId5"/>
              </a:rPr>
              <a:t>c.moreau@dordogne.cci.fr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pPr lvl="0"/>
            <a:r>
              <a:rPr lang="fr-FR" sz="1600" b="1" dirty="0"/>
              <a:t> </a:t>
            </a:r>
            <a:endParaRPr lang="fr-FR" sz="1600" b="1" dirty="0" smtClean="0"/>
          </a:p>
          <a:p>
            <a:pPr lvl="0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Joëlle </a:t>
            </a:r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</a:rPr>
              <a:t>Laterrière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b="1" dirty="0" smtClean="0"/>
              <a:t>- </a:t>
            </a:r>
            <a:r>
              <a:rPr lang="fr-FR" sz="1600" b="1" dirty="0"/>
              <a:t>Coordinatrice des manifestations de l’Espace Entreprises - </a:t>
            </a:r>
            <a:r>
              <a:rPr lang="fr-FR" sz="1600" dirty="0"/>
              <a:t>Tel. 05.53.35.80.54 – </a:t>
            </a:r>
            <a:r>
              <a:rPr lang="fr-FR" sz="1600" i="1" dirty="0" smtClean="0">
                <a:hlinkClick r:id="rId6"/>
              </a:rPr>
              <a:t>j.laterriere@dordogne.cci.fr</a:t>
            </a:r>
            <a:endParaRPr lang="fr-FR" sz="1600" i="1" dirty="0"/>
          </a:p>
        </p:txBody>
      </p:sp>
      <p:pic>
        <p:nvPicPr>
          <p:cNvPr id="7" name="Image 6" descr="http://dordogne.cci.fr/sites/default/files/uploads/images/04_conseil_et_appui_entreprises/developper/conseillers_picto_gris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1" y="3086100"/>
            <a:ext cx="1778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dordogne.cci.fr/sites/default/files/uploads/images/04_conseil_et_appui_entreprises/developper/conseillers_picto_gris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6" y="3711188"/>
            <a:ext cx="1778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://dordogne.cci.fr/sites/default/files/uploads/images/04_conseil_et_appui_entreprises/developper/conseillers_picto_gris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7" y="4398168"/>
            <a:ext cx="1778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dordogne.cci.fr/sites/default/files/uploads/images/04_conseil_et_appui_entreprises/developper/conseillers_picto_gris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9" y="5360640"/>
            <a:ext cx="1778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4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groupe CCI DORDOGNE</a:t>
            </a:r>
            <a:endParaRPr lang="fr-FR" sz="2500" b="1" spc="6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00" y="6453188"/>
            <a:ext cx="4503738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" spc="60" dirty="0">
                <a:latin typeface="Arial" pitchFamily="34" charset="0"/>
                <a:cs typeface="Arial" pitchFamily="34" charset="0"/>
              </a:rPr>
              <a:t>Service émetteur </a:t>
            </a:r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: SDET </a:t>
            </a:r>
            <a:r>
              <a:rPr lang="fr-FR" sz="600" spc="60" dirty="0">
                <a:latin typeface="Arial" pitchFamily="34" charset="0"/>
                <a:cs typeface="Arial" pitchFamily="34" charset="0"/>
              </a:rPr>
              <a:t>- NBA – Date : 19/12/2013</a:t>
            </a: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500063" y="1623357"/>
            <a:ext cx="7897267" cy="1025509"/>
            <a:chOff x="484" y="951"/>
            <a:chExt cx="5044" cy="92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4" y="1015"/>
              <a:ext cx="385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99" y="1015"/>
              <a:ext cx="4329" cy="86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8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Les Ecoles </a:t>
              </a: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: Savignac, Ecole Hôtelière, Ecole de Commerce, Ecole d’Achat, </a:t>
              </a:r>
              <a:r>
                <a:rPr lang="fr-FR" altLang="fr-FR" sz="2200" b="1" dirty="0" err="1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Négoventis</a:t>
              </a:r>
              <a:endParaRPr lang="fr-FR" altLang="fr-FR" sz="22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118" name="Oval 78"/>
            <p:cNvSpPr>
              <a:spLocks noChangeArrowheads="1"/>
            </p:cNvSpPr>
            <p:nvPr/>
          </p:nvSpPr>
          <p:spPr bwMode="auto">
            <a:xfrm>
              <a:off x="860" y="1253"/>
              <a:ext cx="211" cy="391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4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Arc 79"/>
            <p:cNvSpPr>
              <a:spLocks/>
            </p:cNvSpPr>
            <p:nvPr/>
          </p:nvSpPr>
          <p:spPr bwMode="auto">
            <a:xfrm flipV="1">
              <a:off x="793" y="1100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0" name="Arc 81"/>
            <p:cNvSpPr>
              <a:spLocks/>
            </p:cNvSpPr>
            <p:nvPr/>
          </p:nvSpPr>
          <p:spPr bwMode="auto">
            <a:xfrm rot="20149438" flipH="1" flipV="1">
              <a:off x="887" y="951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500063" y="2832100"/>
            <a:ext cx="6049963" cy="541337"/>
            <a:chOff x="534" y="1563"/>
            <a:chExt cx="3811" cy="341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34" y="1563"/>
              <a:ext cx="3811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89113" name="Oval 69"/>
            <p:cNvSpPr>
              <a:spLocks noChangeArrowheads="1"/>
            </p:cNvSpPr>
            <p:nvPr/>
          </p:nvSpPr>
          <p:spPr bwMode="auto">
            <a:xfrm>
              <a:off x="904" y="1606"/>
              <a:ext cx="181" cy="2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" name="Arc 84"/>
            <p:cNvSpPr>
              <a:spLocks/>
            </p:cNvSpPr>
            <p:nvPr/>
          </p:nvSpPr>
          <p:spPr bwMode="auto">
            <a:xfrm flipV="1">
              <a:off x="793" y="1735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6" name="Arc 85"/>
            <p:cNvSpPr>
              <a:spLocks/>
            </p:cNvSpPr>
            <p:nvPr/>
          </p:nvSpPr>
          <p:spPr bwMode="auto">
            <a:xfrm rot="20149438" flipH="1" flipV="1">
              <a:off x="887" y="1586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911226" y="2892423"/>
            <a:ext cx="6049963" cy="45720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b="1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1" charset="-128"/>
            </a:endParaRPr>
          </a:p>
        </p:txBody>
      </p:sp>
      <p:grpSp>
        <p:nvGrpSpPr>
          <p:cNvPr id="23" name="Group 95"/>
          <p:cNvGrpSpPr>
            <a:grpSpLocks/>
          </p:cNvGrpSpPr>
          <p:nvPr/>
        </p:nvGrpSpPr>
        <p:grpSpPr bwMode="auto">
          <a:xfrm>
            <a:off x="952501" y="3792877"/>
            <a:ext cx="8011987" cy="969963"/>
            <a:chOff x="793" y="2902"/>
            <a:chExt cx="4653" cy="611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141" y="2912"/>
              <a:ext cx="4305" cy="6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8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L’aéroport Bergerac Dordogne Périgord</a:t>
              </a:r>
              <a:endParaRPr lang="fr-FR" altLang="fr-FR" sz="28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107" name="Oval 75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26" name="Arc 88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Arc 89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8" name="Group 97"/>
          <p:cNvGrpSpPr>
            <a:grpSpLocks/>
          </p:cNvGrpSpPr>
          <p:nvPr/>
        </p:nvGrpSpPr>
        <p:grpSpPr bwMode="auto">
          <a:xfrm>
            <a:off x="989912" y="4860960"/>
            <a:ext cx="7362826" cy="544513"/>
            <a:chOff x="793" y="2902"/>
            <a:chExt cx="4638" cy="343"/>
          </a:xfrm>
        </p:grpSpPr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1126" y="2915"/>
              <a:ext cx="4305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8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La Direction Entreprises </a:t>
              </a:r>
              <a:endParaRPr lang="fr-FR" altLang="fr-FR" sz="28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Oval 99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400" b="1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1" name="Arc 100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2" name="Arc 101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26494" y="2855445"/>
            <a:ext cx="421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prstClr val="white">
                    <a:lumMod val="50000"/>
                  </a:prstClr>
                </a:solidFill>
              </a:rPr>
              <a:t>Le parc des Exposition </a:t>
            </a:r>
          </a:p>
        </p:txBody>
      </p:sp>
    </p:spTree>
    <p:extLst>
      <p:ext uri="{BB962C8B-B14F-4D97-AF65-F5344CB8AC3E}">
        <p14:creationId xmlns:p14="http://schemas.microsoft.com/office/powerpoint/2010/main" val="6937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prestations « Développer votre entreprise » </a:t>
            </a:r>
            <a:endParaRPr lang="fr-FR" sz="2500" b="1" spc="6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516796"/>
            <a:ext cx="864393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 err="1" smtClean="0">
                <a:hlinkClick r:id="rId3"/>
              </a:rPr>
              <a:t>Définissez</a:t>
            </a:r>
            <a:r>
              <a:rPr lang="fr-FR" sz="2300" dirty="0" smtClean="0">
                <a:hlinkClick r:id="rId3"/>
              </a:rPr>
              <a:t> </a:t>
            </a:r>
            <a:r>
              <a:rPr lang="fr-FR" sz="2300" dirty="0">
                <a:hlinkClick r:id="rId3"/>
              </a:rPr>
              <a:t>une </a:t>
            </a:r>
            <a:r>
              <a:rPr lang="fr-FR" sz="2300" dirty="0" err="1">
                <a:hlinkClick r:id="rId3"/>
              </a:rPr>
              <a:t>stratégie</a:t>
            </a:r>
            <a:r>
              <a:rPr lang="fr-FR" sz="2300" dirty="0">
                <a:hlinkClick r:id="rId3"/>
              </a:rPr>
              <a:t> gagnante et pilotez sa mise en </a:t>
            </a:r>
            <a:r>
              <a:rPr lang="fr-FR" sz="2300" dirty="0" smtClean="0">
                <a:hlinkClick r:id="rId3"/>
              </a:rPr>
              <a:t>œuvre</a:t>
            </a:r>
            <a:endParaRPr lang="fr-FR" sz="23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>
                <a:hlinkClick r:id="rId4"/>
              </a:rPr>
              <a:t>Gagner en performance et en </a:t>
            </a:r>
            <a:r>
              <a:rPr lang="fr-FR" sz="2300" dirty="0" err="1" smtClean="0">
                <a:hlinkClick r:id="rId4"/>
              </a:rPr>
              <a:t>productivite</a:t>
            </a:r>
            <a:r>
              <a:rPr lang="fr-FR" sz="2300" dirty="0" smtClean="0">
                <a:hlinkClick r:id="rId4"/>
              </a:rPr>
              <a:t>́</a:t>
            </a:r>
            <a:endParaRPr lang="fr-FR" sz="23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>
                <a:hlinkClick r:id="rId5"/>
              </a:rPr>
              <a:t>Optimisez le financement de vos projets de </a:t>
            </a:r>
            <a:r>
              <a:rPr lang="fr-FR" sz="2300" dirty="0" err="1" smtClean="0">
                <a:hlinkClick r:id="rId5"/>
              </a:rPr>
              <a:t>développement</a:t>
            </a:r>
            <a:endParaRPr lang="fr-FR" sz="23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>
                <a:hlinkClick r:id="rId6"/>
              </a:rPr>
              <a:t>Faites diagnostiquer votre établissement en matière d'hygiène </a:t>
            </a:r>
            <a:r>
              <a:rPr lang="fr-FR" sz="2300" dirty="0" smtClean="0">
                <a:hlinkClick r:id="rId6"/>
              </a:rPr>
              <a:t>alimentaire</a:t>
            </a:r>
            <a:r>
              <a:rPr lang="fr-FR" sz="2300" dirty="0" smtClean="0"/>
              <a:t> (partenariat EGEE)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>
                <a:hlinkClick r:id="rId7"/>
              </a:rPr>
              <a:t>Facilitez l’</a:t>
            </a:r>
            <a:r>
              <a:rPr lang="fr-FR" sz="2300" dirty="0" err="1">
                <a:hlinkClick r:id="rId7"/>
              </a:rPr>
              <a:t>accès</a:t>
            </a:r>
            <a:r>
              <a:rPr lang="fr-FR" sz="2300" dirty="0">
                <a:hlinkClick r:id="rId7"/>
              </a:rPr>
              <a:t> de votre </a:t>
            </a:r>
            <a:r>
              <a:rPr lang="fr-FR" sz="2300" dirty="0" err="1">
                <a:hlinkClick r:id="rId7"/>
              </a:rPr>
              <a:t>établissement</a:t>
            </a:r>
            <a:r>
              <a:rPr lang="fr-FR" sz="2300" dirty="0">
                <a:hlinkClick r:id="rId7"/>
              </a:rPr>
              <a:t> aux personnes </a:t>
            </a:r>
            <a:r>
              <a:rPr lang="fr-FR" sz="2300" dirty="0" err="1" smtClean="0">
                <a:hlinkClick r:id="rId7"/>
              </a:rPr>
              <a:t>handicapées</a:t>
            </a:r>
            <a:endParaRPr lang="fr-FR" sz="23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>
                <a:hlinkClick r:id="rId8"/>
              </a:rPr>
              <a:t>Optimisez votre mise en </a:t>
            </a:r>
            <a:r>
              <a:rPr lang="fr-FR" sz="2300" dirty="0" err="1">
                <a:hlinkClick r:id="rId8"/>
              </a:rPr>
              <a:t>conformite</a:t>
            </a:r>
            <a:r>
              <a:rPr lang="fr-FR" sz="2300" dirty="0">
                <a:hlinkClick r:id="rId8"/>
              </a:rPr>
              <a:t>́ « </a:t>
            </a:r>
            <a:r>
              <a:rPr lang="fr-FR" sz="2300" dirty="0" err="1">
                <a:hlinkClick r:id="rId8"/>
              </a:rPr>
              <a:t>accessibilite</a:t>
            </a:r>
            <a:r>
              <a:rPr lang="fr-FR" sz="2300" dirty="0">
                <a:hlinkClick r:id="rId8"/>
              </a:rPr>
              <a:t>́ </a:t>
            </a:r>
            <a:r>
              <a:rPr lang="fr-FR" sz="2300" dirty="0" smtClean="0">
                <a:hlinkClick r:id="rId8"/>
              </a:rPr>
              <a:t>»</a:t>
            </a:r>
            <a:endParaRPr lang="fr-FR" sz="2300" dirty="0" smtClean="0"/>
          </a:p>
          <a:p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3095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prestations « Développer votre entreprise » </a:t>
            </a:r>
            <a:endParaRPr lang="fr-FR" sz="2500" b="1" spc="6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166" y="1156464"/>
            <a:ext cx="864393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Prestations spécifiques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Commerce</a:t>
            </a:r>
          </a:p>
          <a:p>
            <a:endParaRPr lang="fr-FR" sz="8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 err="1" smtClean="0">
                <a:hlinkClick r:id="rId3"/>
              </a:rPr>
              <a:t>Rénovez</a:t>
            </a:r>
            <a:r>
              <a:rPr lang="fr-FR" sz="1900" dirty="0">
                <a:hlinkClick r:id="rId3"/>
              </a:rPr>
              <a:t>, transformez votre </a:t>
            </a:r>
            <a:r>
              <a:rPr lang="fr-FR" sz="1900" dirty="0" smtClean="0">
                <a:hlinkClick r:id="rId3"/>
              </a:rPr>
              <a:t>commerce</a:t>
            </a:r>
            <a:r>
              <a:rPr lang="fr-FR" sz="1900" dirty="0" smtClean="0"/>
              <a:t> (opération urbaine Bergerac)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4"/>
              </a:rPr>
              <a:t>Aménagez votre boutique et séduisez votre </a:t>
            </a:r>
            <a:r>
              <a:rPr lang="fr-FR" sz="1900" dirty="0" smtClean="0">
                <a:hlinkClick r:id="rId4"/>
              </a:rPr>
              <a:t>clientèle</a:t>
            </a:r>
            <a:endParaRPr lang="fr-FR" sz="1900" dirty="0" smtClean="0"/>
          </a:p>
          <a:p>
            <a:pPr lvl="1"/>
            <a:endParaRPr lang="fr-FR" sz="1200" dirty="0"/>
          </a:p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Prestations spécifiques Hôtellerie Restauration</a:t>
            </a:r>
            <a:r>
              <a:rPr lang="fr-FR" b="1" dirty="0"/>
              <a:t/>
            </a:r>
            <a:br>
              <a:rPr lang="fr-FR" b="1" dirty="0"/>
            </a:br>
            <a:endParaRPr lang="fr-FR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5"/>
              </a:rPr>
              <a:t>Favorisez l’</a:t>
            </a:r>
            <a:r>
              <a:rPr lang="fr-FR" sz="1900" dirty="0" err="1">
                <a:hlinkClick r:id="rId5"/>
              </a:rPr>
              <a:t>accès</a:t>
            </a:r>
            <a:r>
              <a:rPr lang="fr-FR" sz="1900" dirty="0">
                <a:hlinkClick r:id="rId5"/>
              </a:rPr>
              <a:t> de votre hôtel aux personnes </a:t>
            </a:r>
            <a:r>
              <a:rPr lang="fr-FR" sz="1900" dirty="0" err="1">
                <a:hlinkClick r:id="rId5"/>
              </a:rPr>
              <a:t>handicapées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 err="1">
                <a:hlinkClick r:id="rId6"/>
              </a:rPr>
              <a:t>Bénéficiez</a:t>
            </a:r>
            <a:r>
              <a:rPr lang="fr-FR" sz="1900" dirty="0">
                <a:hlinkClick r:id="rId6"/>
              </a:rPr>
              <a:t> d'un </a:t>
            </a:r>
            <a:r>
              <a:rPr lang="fr-FR" sz="1900" dirty="0" err="1">
                <a:hlinkClick r:id="rId6"/>
              </a:rPr>
              <a:t>pre</a:t>
            </a:r>
            <a:r>
              <a:rPr lang="fr-FR" sz="1900" dirty="0">
                <a:hlinkClick r:id="rId6"/>
              </a:rPr>
              <a:t>́-audit pour votre classement hôtelier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7"/>
              </a:rPr>
              <a:t>Obtenez le titre de « Maître restaurateur </a:t>
            </a:r>
            <a:r>
              <a:rPr lang="fr-FR" sz="1900" dirty="0" smtClean="0">
                <a:hlinkClick r:id="rId7"/>
              </a:rPr>
              <a:t>»</a:t>
            </a:r>
            <a:endParaRPr lang="fr-FR" sz="1900" dirty="0" smtClean="0"/>
          </a:p>
          <a:p>
            <a:pPr lvl="1"/>
            <a:endParaRPr lang="fr-FR" sz="1200" dirty="0"/>
          </a:p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Stratégies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numériques</a:t>
            </a:r>
          </a:p>
          <a:p>
            <a:endParaRPr lang="fr-FR" sz="8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8"/>
              </a:rPr>
              <a:t>Améliorez la qualité de votre site internet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9"/>
              </a:rPr>
              <a:t>Amorcez votre projet numérique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10"/>
              </a:rPr>
              <a:t>Créez votre blog professionnel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11"/>
              </a:rPr>
              <a:t>Créez votre boutique en ligne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12"/>
              </a:rPr>
              <a:t>Définissez votre stratégie numérique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13"/>
              </a:rPr>
              <a:t>Développez des campagnes </a:t>
            </a:r>
            <a:r>
              <a:rPr lang="fr-FR" sz="1900" dirty="0" err="1">
                <a:hlinkClick r:id="rId13"/>
              </a:rPr>
              <a:t>e-mailing</a:t>
            </a:r>
            <a:r>
              <a:rPr lang="fr-FR" sz="1900" dirty="0">
                <a:hlinkClick r:id="rId13"/>
              </a:rPr>
              <a:t> performantes</a:t>
            </a:r>
            <a:endParaRPr lang="fr-FR" sz="19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1900" dirty="0">
                <a:hlinkClick r:id="rId14"/>
              </a:rPr>
              <a:t>Intégrez les réseaux sociaux dans votre stratégie </a:t>
            </a:r>
            <a:r>
              <a:rPr lang="fr-FR" sz="1900" dirty="0" smtClean="0">
                <a:hlinkClick r:id="rId14"/>
              </a:rPr>
              <a:t>d'entreprise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11742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prestations « Développer votre entreprise » </a:t>
            </a:r>
            <a:endParaRPr lang="fr-FR" sz="2500" b="1" spc="6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516796"/>
            <a:ext cx="8715945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	</a:t>
            </a:r>
            <a:r>
              <a:rPr lang="fr-FR" sz="2400" b="1" dirty="0" smtClean="0"/>
              <a:t>	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Fichiers d'entreprises</a:t>
            </a:r>
          </a:p>
          <a:p>
            <a:endParaRPr lang="fr-FR" sz="12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 action="ppaction://hlinkfile"/>
              </a:rPr>
              <a:t> Faites 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 action="ppaction://hlinkfile"/>
              </a:rPr>
              <a:t>l'acquisition d'annuaires d'entreprises de Dordogne</a:t>
            </a:r>
            <a:endParaRPr lang="fr-FR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 action="ppaction://hlinkfile"/>
              </a:rPr>
              <a:t> Faites 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 action="ppaction://hlinkfile"/>
              </a:rPr>
              <a:t>l'acquisition de fichiers d'entreprises ciblées suivant vos critères</a:t>
            </a:r>
            <a:endParaRPr lang="fr-FR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 Mettez 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à jour vos fichiers clients pour prospecter en </a:t>
            </a: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Dordogne</a:t>
            </a:r>
            <a:endParaRPr lang="fr-FR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fr-FR" sz="1200" dirty="0" smtClean="0"/>
          </a:p>
          <a:p>
            <a:pPr lvl="3"/>
            <a:endParaRPr lang="fr-FR" sz="1200" dirty="0"/>
          </a:p>
          <a:p>
            <a:pPr lvl="3"/>
            <a:r>
              <a:rPr lang="fr-FR" b="1" dirty="0" smtClean="0"/>
              <a:t>	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FORMATION</a:t>
            </a:r>
            <a:r>
              <a:rPr lang="fr-FR" b="1" dirty="0" smtClean="0"/>
              <a:t> </a:t>
            </a:r>
          </a:p>
          <a:p>
            <a:pPr lvl="3"/>
            <a:endParaRPr lang="fr-FR" sz="8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Recrutez 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un </a:t>
            </a: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apprenti</a:t>
            </a:r>
            <a:endParaRPr lang="fr-FR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Former vos équipes en Hôtel Restaurant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Master 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1 « Perfectionnement à la gestion des affaires »</a:t>
            </a:r>
            <a:endParaRPr lang="fr-FR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Master 2 « Administration des entreprises »</a:t>
            </a:r>
            <a:endParaRPr lang="fr-FR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1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 prestations « Appui aux Collectivités » </a:t>
            </a:r>
            <a:endParaRPr lang="fr-FR" sz="2500" b="1" spc="6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516796"/>
            <a:ext cx="87159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	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	Collectivités :</a:t>
            </a:r>
          </a:p>
          <a:p>
            <a:endParaRPr lang="fr-FR" sz="14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 Elargissez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la diffusion de vos offres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immobilières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 Evaluez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le potentiel commercial de votre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territoire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 Optimisez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le développement économique de votre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territoire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 Suivez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la démographie des entreprises d'un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territoire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 Implantez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un commerce multiservices en milieu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rural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 Recrutez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l'exploitant du multi-services de votre commune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700" y="0"/>
            <a:ext cx="79597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alt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événements et temps forts de la CCI Dordogne </a:t>
            </a:r>
            <a:endParaRPr lang="fr-FR" alt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628800"/>
            <a:ext cx="8388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500" b="1" i="1" dirty="0" smtClean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fr-FR" sz="1500" b="1" i="1" dirty="0" smtClean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fr-FR" sz="1500" b="1" i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fr-FR" sz="1500" b="1" i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fr-FR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Plus </a:t>
            </a: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d’informations sur nos événements sur </a:t>
            </a:r>
            <a:r>
              <a:rPr lang="fr-FR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www.dordogne.cci.fr</a:t>
            </a:r>
          </a:p>
          <a:p>
            <a:pPr algn="ctr"/>
            <a:endParaRPr lang="fr-FR" altLang="fr-FR" sz="4800" b="1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0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Direction entreprise</a:t>
            </a:r>
            <a:endParaRPr lang="fr-FR" sz="2500" b="1" spc="6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00" y="6453188"/>
            <a:ext cx="4503738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" spc="60" dirty="0">
                <a:latin typeface="Arial" pitchFamily="34" charset="0"/>
                <a:cs typeface="Arial" pitchFamily="34" charset="0"/>
              </a:rPr>
              <a:t>Service émetteur </a:t>
            </a:r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: SDET </a:t>
            </a:r>
            <a:r>
              <a:rPr lang="fr-FR" sz="600" spc="60" dirty="0">
                <a:latin typeface="Arial" pitchFamily="34" charset="0"/>
                <a:cs typeface="Arial" pitchFamily="34" charset="0"/>
              </a:rPr>
              <a:t>- NBA – Date : </a:t>
            </a:r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16/06/2016</a:t>
            </a:r>
            <a:endParaRPr lang="fr-FR" sz="600" spc="6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422275" y="1688445"/>
            <a:ext cx="7967663" cy="558801"/>
            <a:chOff x="484" y="951"/>
            <a:chExt cx="5019" cy="35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4" y="1015"/>
              <a:ext cx="385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74" y="974"/>
              <a:ext cx="4329" cy="3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5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Le centre Relation client</a:t>
              </a:r>
              <a:endParaRPr lang="fr-FR" altLang="fr-FR" sz="25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118" name="Oval 78"/>
            <p:cNvSpPr>
              <a:spLocks noChangeArrowheads="1"/>
            </p:cNvSpPr>
            <p:nvPr/>
          </p:nvSpPr>
          <p:spPr bwMode="auto">
            <a:xfrm>
              <a:off x="904" y="960"/>
              <a:ext cx="181" cy="273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4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Arc 79"/>
            <p:cNvSpPr>
              <a:spLocks/>
            </p:cNvSpPr>
            <p:nvPr/>
          </p:nvSpPr>
          <p:spPr bwMode="auto">
            <a:xfrm flipV="1">
              <a:off x="793" y="1100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0" name="Arc 81"/>
            <p:cNvSpPr>
              <a:spLocks/>
            </p:cNvSpPr>
            <p:nvPr/>
          </p:nvSpPr>
          <p:spPr bwMode="auto">
            <a:xfrm rot="20149438" flipH="1" flipV="1">
              <a:off x="887" y="951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488120" y="2523127"/>
            <a:ext cx="6049963" cy="646111"/>
            <a:chOff x="534" y="1405"/>
            <a:chExt cx="3811" cy="407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34" y="1524"/>
              <a:ext cx="3811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89113" name="Oval 69"/>
            <p:cNvSpPr>
              <a:spLocks noChangeArrowheads="1"/>
            </p:cNvSpPr>
            <p:nvPr/>
          </p:nvSpPr>
          <p:spPr bwMode="auto">
            <a:xfrm>
              <a:off x="943" y="1405"/>
              <a:ext cx="181" cy="2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" name="Arc 84"/>
            <p:cNvSpPr>
              <a:spLocks/>
            </p:cNvSpPr>
            <p:nvPr/>
          </p:nvSpPr>
          <p:spPr bwMode="auto">
            <a:xfrm flipV="1">
              <a:off x="876" y="1577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6" name="Arc 85"/>
            <p:cNvSpPr>
              <a:spLocks/>
            </p:cNvSpPr>
            <p:nvPr/>
          </p:nvSpPr>
          <p:spPr bwMode="auto">
            <a:xfrm rot="20149438" flipH="1" flipV="1">
              <a:off x="944" y="1486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758825" y="2278067"/>
            <a:ext cx="7631113" cy="730251"/>
            <a:chOff x="579" y="2219"/>
            <a:chExt cx="4807" cy="460"/>
          </a:xfrm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579" y="2280"/>
              <a:ext cx="3811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1081" y="2219"/>
              <a:ext cx="4305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fr-FR" altLang="fr-FR" sz="4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5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Le </a:t>
              </a:r>
              <a:r>
                <a:rPr lang="fr-FR" altLang="fr-FR" sz="2500" b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service Formalités et Apprentissage</a:t>
              </a:r>
            </a:p>
          </p:txBody>
        </p:sp>
      </p:grpSp>
      <p:grpSp>
        <p:nvGrpSpPr>
          <p:cNvPr id="23" name="Group 95"/>
          <p:cNvGrpSpPr>
            <a:grpSpLocks/>
          </p:cNvGrpSpPr>
          <p:nvPr/>
        </p:nvGrpSpPr>
        <p:grpSpPr bwMode="auto">
          <a:xfrm>
            <a:off x="966101" y="3418225"/>
            <a:ext cx="7386637" cy="504825"/>
            <a:chOff x="793" y="2902"/>
            <a:chExt cx="4653" cy="318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141" y="2912"/>
              <a:ext cx="4305" cy="3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5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Le service Création Transmission Reprise</a:t>
              </a:r>
              <a:endParaRPr lang="fr-FR" altLang="fr-FR" sz="25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107" name="Oval 75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26" name="Arc 88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Arc 89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8" name="Group 97"/>
          <p:cNvGrpSpPr>
            <a:grpSpLocks/>
          </p:cNvGrpSpPr>
          <p:nvPr/>
        </p:nvGrpSpPr>
        <p:grpSpPr bwMode="auto">
          <a:xfrm>
            <a:off x="1005457" y="4171466"/>
            <a:ext cx="7373939" cy="862013"/>
            <a:chOff x="793" y="2847"/>
            <a:chExt cx="4645" cy="543"/>
          </a:xfrm>
        </p:grpSpPr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1133" y="2847"/>
              <a:ext cx="4305" cy="54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5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Le service Développement Entreprises et Territoires</a:t>
              </a:r>
              <a:endParaRPr lang="fr-FR" altLang="fr-FR" sz="25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Oval 99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400" b="1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1" name="Arc 100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2" name="Arc 101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3" name="Group 92"/>
          <p:cNvGrpSpPr>
            <a:grpSpLocks/>
          </p:cNvGrpSpPr>
          <p:nvPr/>
        </p:nvGrpSpPr>
        <p:grpSpPr bwMode="auto">
          <a:xfrm>
            <a:off x="545448" y="5077369"/>
            <a:ext cx="7967663" cy="898527"/>
            <a:chOff x="484" y="951"/>
            <a:chExt cx="5019" cy="566"/>
          </a:xfrm>
        </p:grpSpPr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484" y="1015"/>
              <a:ext cx="385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1174" y="974"/>
              <a:ext cx="4329" cy="54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5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Les compétences transversales : TIC, International, Etudes</a:t>
              </a:r>
              <a:endParaRPr lang="fr-FR" altLang="fr-FR" sz="25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6" name="Oval 78"/>
            <p:cNvSpPr>
              <a:spLocks noChangeArrowheads="1"/>
            </p:cNvSpPr>
            <p:nvPr/>
          </p:nvSpPr>
          <p:spPr bwMode="auto">
            <a:xfrm>
              <a:off x="904" y="960"/>
              <a:ext cx="181" cy="2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400" b="1" dirty="0" smtClean="0">
                  <a:latin typeface="Calibri" pitchFamily="34" charset="0"/>
                </a:rPr>
                <a:t>5</a:t>
              </a:r>
              <a:endParaRPr lang="fr-FR" altLang="fr-FR" sz="1400" b="1" dirty="0">
                <a:latin typeface="Calibri" pitchFamily="34" charset="0"/>
              </a:endParaRPr>
            </a:p>
          </p:txBody>
        </p:sp>
        <p:sp>
          <p:nvSpPr>
            <p:cNvPr id="37" name="Arc 79"/>
            <p:cNvSpPr>
              <a:spLocks/>
            </p:cNvSpPr>
            <p:nvPr/>
          </p:nvSpPr>
          <p:spPr bwMode="auto">
            <a:xfrm flipV="1">
              <a:off x="793" y="1100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8" name="Arc 81"/>
            <p:cNvSpPr>
              <a:spLocks/>
            </p:cNvSpPr>
            <p:nvPr/>
          </p:nvSpPr>
          <p:spPr bwMode="auto">
            <a:xfrm rot="20149438" flipH="1" flipV="1">
              <a:off x="887" y="951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5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63" y="287338"/>
            <a:ext cx="79597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spc="6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Axes Stratégiques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453188"/>
            <a:ext cx="4503738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" spc="60" dirty="0">
                <a:latin typeface="Arial" pitchFamily="34" charset="0"/>
                <a:cs typeface="Arial" pitchFamily="34" charset="0"/>
              </a:rPr>
              <a:t>Service émetteur </a:t>
            </a:r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: SDET </a:t>
            </a:r>
            <a:r>
              <a:rPr lang="fr-FR" sz="600" spc="60" dirty="0">
                <a:latin typeface="Arial" pitchFamily="34" charset="0"/>
                <a:cs typeface="Arial" pitchFamily="34" charset="0"/>
              </a:rPr>
              <a:t>- NBA – Date : </a:t>
            </a:r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16/06/2016</a:t>
            </a:r>
            <a:endParaRPr lang="fr-FR" sz="600" spc="6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90525" y="1299127"/>
            <a:ext cx="7853363" cy="4938713"/>
            <a:chOff x="484" y="1015"/>
            <a:chExt cx="4947" cy="311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84" y="1015"/>
              <a:ext cx="385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02" y="3641"/>
              <a:ext cx="4329" cy="4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Informer, sensibiliser les entreprises sur les thématiques d’actualité &amp; réglementaires  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118" name="Oval 78"/>
            <p:cNvSpPr>
              <a:spLocks noChangeArrowheads="1"/>
            </p:cNvSpPr>
            <p:nvPr/>
          </p:nvSpPr>
          <p:spPr bwMode="auto">
            <a:xfrm>
              <a:off x="908" y="1118"/>
              <a:ext cx="181" cy="273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4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Arc 79"/>
            <p:cNvSpPr>
              <a:spLocks/>
            </p:cNvSpPr>
            <p:nvPr/>
          </p:nvSpPr>
          <p:spPr bwMode="auto">
            <a:xfrm flipV="1">
              <a:off x="793" y="1273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0" name="Arc 81"/>
            <p:cNvSpPr>
              <a:spLocks/>
            </p:cNvSpPr>
            <p:nvPr/>
          </p:nvSpPr>
          <p:spPr bwMode="auto">
            <a:xfrm rot="20149438" flipH="1" flipV="1">
              <a:off x="887" y="1124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491935" y="2003978"/>
            <a:ext cx="6049963" cy="541337"/>
            <a:chOff x="534" y="1563"/>
            <a:chExt cx="3811" cy="341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34" y="1563"/>
              <a:ext cx="3811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89113" name="Oval 69"/>
            <p:cNvSpPr>
              <a:spLocks noChangeArrowheads="1"/>
            </p:cNvSpPr>
            <p:nvPr/>
          </p:nvSpPr>
          <p:spPr bwMode="auto">
            <a:xfrm>
              <a:off x="904" y="1606"/>
              <a:ext cx="181" cy="2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5" name="Arc 84"/>
            <p:cNvSpPr>
              <a:spLocks/>
            </p:cNvSpPr>
            <p:nvPr/>
          </p:nvSpPr>
          <p:spPr bwMode="auto">
            <a:xfrm flipV="1">
              <a:off x="793" y="1735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6" name="Arc 85"/>
            <p:cNvSpPr>
              <a:spLocks/>
            </p:cNvSpPr>
            <p:nvPr/>
          </p:nvSpPr>
          <p:spPr bwMode="auto">
            <a:xfrm rot="20149438" flipH="1" flipV="1">
              <a:off x="887" y="1586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758825" y="2071689"/>
            <a:ext cx="7537450" cy="769938"/>
            <a:chOff x="579" y="2089"/>
            <a:chExt cx="4748" cy="485"/>
          </a:xfrm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579" y="2280"/>
              <a:ext cx="3811" cy="2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1022" y="2089"/>
              <a:ext cx="4305" cy="4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Accompagner les </a:t>
              </a:r>
              <a:r>
                <a:rPr lang="fr-FR" altLang="fr-FR" sz="2200" b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Entreprises dans leur </a:t>
              </a: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stratégie et développement d’activité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23" name="Group 95"/>
          <p:cNvGrpSpPr>
            <a:grpSpLocks/>
          </p:cNvGrpSpPr>
          <p:nvPr/>
        </p:nvGrpSpPr>
        <p:grpSpPr bwMode="auto">
          <a:xfrm>
            <a:off x="909638" y="2832102"/>
            <a:ext cx="7386637" cy="785813"/>
            <a:chOff x="793" y="2902"/>
            <a:chExt cx="4653" cy="495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141" y="2912"/>
              <a:ext cx="4305" cy="4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Conforter </a:t>
              </a:r>
              <a:r>
                <a:rPr lang="fr-FR" altLang="fr-FR" sz="2200" b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notre présence </a:t>
              </a: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terrain, auprès des entreprises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107" name="Oval 75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6" name="Arc 88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7" name="Arc 89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8" name="Group 97"/>
          <p:cNvGrpSpPr>
            <a:grpSpLocks/>
          </p:cNvGrpSpPr>
          <p:nvPr/>
        </p:nvGrpSpPr>
        <p:grpSpPr bwMode="auto">
          <a:xfrm>
            <a:off x="939731" y="3623342"/>
            <a:ext cx="7362825" cy="790575"/>
            <a:chOff x="793" y="2902"/>
            <a:chExt cx="4638" cy="498"/>
          </a:xfrm>
        </p:grpSpPr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1126" y="2915"/>
              <a:ext cx="4305" cy="4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Renforcer la mise en réseau des Entreprises et les actions partenariales</a:t>
              </a: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 avec les </a:t>
              </a:r>
              <a:r>
                <a:rPr lang="fr-FR" altLang="fr-FR" sz="2200" b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Collectivités 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Oval 99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400" b="1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31" name="Arc 100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2" name="Arc 101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3" name="Group 97"/>
          <p:cNvGrpSpPr>
            <a:grpSpLocks/>
          </p:cNvGrpSpPr>
          <p:nvPr/>
        </p:nvGrpSpPr>
        <p:grpSpPr bwMode="auto">
          <a:xfrm>
            <a:off x="939731" y="4545766"/>
            <a:ext cx="7362825" cy="790575"/>
            <a:chOff x="793" y="2902"/>
            <a:chExt cx="4638" cy="498"/>
          </a:xfrm>
        </p:grpSpPr>
        <p:sp>
          <p:nvSpPr>
            <p:cNvPr id="34" name="Text Box 98"/>
            <p:cNvSpPr txBox="1">
              <a:spLocks noChangeArrowheads="1"/>
            </p:cNvSpPr>
            <p:nvPr/>
          </p:nvSpPr>
          <p:spPr bwMode="auto">
            <a:xfrm>
              <a:off x="1126" y="2915"/>
              <a:ext cx="4305" cy="4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Intensifier notre action en matière de reprise et de transmission d’entreprises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099" name="Oval 99"/>
            <p:cNvSpPr>
              <a:spLocks noChangeArrowheads="1"/>
            </p:cNvSpPr>
            <p:nvPr/>
          </p:nvSpPr>
          <p:spPr bwMode="auto">
            <a:xfrm>
              <a:off x="904" y="2926"/>
              <a:ext cx="181" cy="273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  <a:endParaRPr lang="fr-FR" altLang="fr-FR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6" name="Arc 100"/>
            <p:cNvSpPr>
              <a:spLocks/>
            </p:cNvSpPr>
            <p:nvPr/>
          </p:nvSpPr>
          <p:spPr bwMode="auto">
            <a:xfrm flipV="1">
              <a:off x="793" y="3051"/>
              <a:ext cx="322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7" name="Arc 101"/>
            <p:cNvSpPr>
              <a:spLocks/>
            </p:cNvSpPr>
            <p:nvPr/>
          </p:nvSpPr>
          <p:spPr bwMode="auto">
            <a:xfrm rot="20149438" flipH="1" flipV="1">
              <a:off x="887" y="2902"/>
              <a:ext cx="244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5" name="Group 92"/>
          <p:cNvGrpSpPr>
            <a:grpSpLocks/>
          </p:cNvGrpSpPr>
          <p:nvPr/>
        </p:nvGrpSpPr>
        <p:grpSpPr bwMode="auto">
          <a:xfrm>
            <a:off x="943701" y="1250710"/>
            <a:ext cx="7519988" cy="4781550"/>
            <a:chOff x="285" y="1015"/>
            <a:chExt cx="4737" cy="3012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484" y="1015"/>
              <a:ext cx="385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693" y="1178"/>
              <a:ext cx="4329" cy="2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marL="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altLang="fr-FR" sz="2200" b="1" dirty="0" smtClean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+mn-cs"/>
                </a:rPr>
                <a:t>Simplifier les formalités des entreprises</a:t>
              </a:r>
              <a:endParaRPr lang="fr-FR" altLang="fr-FR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0" name="Oval 78"/>
            <p:cNvSpPr>
              <a:spLocks noChangeArrowheads="1"/>
            </p:cNvSpPr>
            <p:nvPr/>
          </p:nvSpPr>
          <p:spPr bwMode="auto">
            <a:xfrm>
              <a:off x="375" y="3732"/>
              <a:ext cx="181" cy="27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1400" b="1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41" name="Arc 79"/>
            <p:cNvSpPr>
              <a:spLocks/>
            </p:cNvSpPr>
            <p:nvPr/>
          </p:nvSpPr>
          <p:spPr bwMode="auto">
            <a:xfrm flipV="1">
              <a:off x="285" y="3866"/>
              <a:ext cx="270" cy="136"/>
            </a:xfrm>
            <a:custGeom>
              <a:avLst/>
              <a:gdLst>
                <a:gd name="G0" fmla="+- 8997 0 0"/>
                <a:gd name="G1" fmla="+- 21600 0 0"/>
                <a:gd name="G2" fmla="+- 21600 0 0"/>
                <a:gd name="T0" fmla="*/ 0 w 30597"/>
                <a:gd name="T1" fmla="*/ 1963 h 21600"/>
                <a:gd name="T2" fmla="*/ 30597 w 30597"/>
                <a:gd name="T3" fmla="*/ 21600 h 21600"/>
                <a:gd name="T4" fmla="*/ 8997 w 30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97" h="21600" fill="none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</a:path>
                <a:path w="30597" h="21600" stroke="0" extrusionOk="0">
                  <a:moveTo>
                    <a:pt x="-1" y="1962"/>
                  </a:moveTo>
                  <a:cubicBezTo>
                    <a:pt x="2823" y="669"/>
                    <a:pt x="5891" y="-1"/>
                    <a:pt x="8997" y="0"/>
                  </a:cubicBezTo>
                  <a:cubicBezTo>
                    <a:pt x="20926" y="0"/>
                    <a:pt x="30597" y="9670"/>
                    <a:pt x="30597" y="21600"/>
                  </a:cubicBezTo>
                  <a:lnTo>
                    <a:pt x="8997" y="21600"/>
                  </a:lnTo>
                  <a:close/>
                </a:path>
              </a:pathLst>
            </a:cu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2" name="Arc 81"/>
            <p:cNvSpPr>
              <a:spLocks/>
            </p:cNvSpPr>
            <p:nvPr/>
          </p:nvSpPr>
          <p:spPr bwMode="auto">
            <a:xfrm rot="20149438" flipH="1" flipV="1">
              <a:off x="365" y="3709"/>
              <a:ext cx="205" cy="318"/>
            </a:xfrm>
            <a:custGeom>
              <a:avLst/>
              <a:gdLst>
                <a:gd name="G0" fmla="+- 7521 0 0"/>
                <a:gd name="G1" fmla="+- 21600 0 0"/>
                <a:gd name="G2" fmla="+- 21600 0 0"/>
                <a:gd name="T0" fmla="*/ 0 w 29121"/>
                <a:gd name="T1" fmla="*/ 1352 h 21600"/>
                <a:gd name="T2" fmla="*/ 29121 w 29121"/>
                <a:gd name="T3" fmla="*/ 21600 h 21600"/>
                <a:gd name="T4" fmla="*/ 7521 w 291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121" h="21600" fill="none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</a:path>
                <a:path w="29121" h="21600" stroke="0" extrusionOk="0">
                  <a:moveTo>
                    <a:pt x="-1" y="1351"/>
                  </a:moveTo>
                  <a:cubicBezTo>
                    <a:pt x="2406" y="457"/>
                    <a:pt x="4953" y="-1"/>
                    <a:pt x="7521" y="0"/>
                  </a:cubicBezTo>
                  <a:cubicBezTo>
                    <a:pt x="19450" y="0"/>
                    <a:pt x="29121" y="9670"/>
                    <a:pt x="29121" y="21600"/>
                  </a:cubicBezTo>
                  <a:lnTo>
                    <a:pt x="7521" y="21600"/>
                  </a:lnTo>
                  <a:close/>
                </a:path>
              </a:pathLst>
            </a:custGeom>
            <a:no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54558" y="508491"/>
            <a:ext cx="424281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fr-FR" altLang="fr-FR" sz="2800" b="1" dirty="0">
                <a:solidFill>
                  <a:srgbClr val="B80047"/>
                </a:solidFill>
                <a:latin typeface="Lobster Two" charset="0"/>
              </a:rPr>
              <a:t>Journée </a:t>
            </a:r>
            <a:r>
              <a:rPr lang="fr-FR" altLang="fr-FR" sz="2800" b="1" dirty="0" smtClean="0">
                <a:solidFill>
                  <a:srgbClr val="B80047"/>
                </a:solidFill>
                <a:latin typeface="Lobster Two" charset="0"/>
              </a:rPr>
              <a:t>Commerce  </a:t>
            </a:r>
            <a:endParaRPr lang="fr-FR" altLang="fr-FR" sz="2800" b="1" dirty="0">
              <a:solidFill>
                <a:srgbClr val="B80047"/>
              </a:solidFill>
              <a:latin typeface="Lobster Two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fr-FR" altLang="fr-FR" sz="2400" b="1" dirty="0" smtClean="0">
                <a:solidFill>
                  <a:srgbClr val="B80047"/>
                </a:solidFill>
                <a:latin typeface="Lobster Two" charset="0"/>
              </a:rPr>
              <a:t>10 octobre  2016</a:t>
            </a:r>
            <a:endParaRPr lang="fr-FR" altLang="fr-FR" sz="2400" b="1" dirty="0">
              <a:solidFill>
                <a:srgbClr val="B80047"/>
              </a:solidFill>
              <a:latin typeface="Lobster Two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57174" y="1729221"/>
            <a:ext cx="8707313" cy="399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fr-FR" altLang="fr-FR" sz="800" b="1" dirty="0" smtClean="0">
              <a:solidFill>
                <a:srgbClr val="B80047"/>
              </a:solidFill>
              <a:latin typeface="Lobster Two" charset="0"/>
            </a:endParaRPr>
          </a:p>
          <a:p>
            <a:r>
              <a:rPr lang="fr-FR" altLang="fr-FR" b="1" dirty="0" smtClean="0">
                <a:solidFill>
                  <a:srgbClr val="B80047"/>
                </a:solidFill>
                <a:latin typeface="Lobster Two" charset="0"/>
              </a:rPr>
              <a:t>L’édition 2016 : </a:t>
            </a:r>
            <a:r>
              <a:rPr lang="fr-FR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obster Two" charset="0"/>
              </a:rPr>
              <a:t>crie</a:t>
            </a:r>
            <a:r>
              <a:rPr lang="fr-FR" alt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obster Two" charset="0"/>
              </a:rPr>
              <a:t> « Merde à la déprime » avec Jacques Séguéla </a:t>
            </a:r>
            <a:r>
              <a:rPr lang="fr-FR" alt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obster Two" charset="0"/>
              </a:rPr>
              <a:t>et verra </a:t>
            </a:r>
            <a:r>
              <a:rPr lang="fr-FR" alt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obster Two" charset="0"/>
              </a:rPr>
              <a:t>son 1</a:t>
            </a:r>
            <a:r>
              <a:rPr lang="fr-FR" altLang="fr-FR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obster Two" charset="0"/>
              </a:rPr>
              <a:t>er</a:t>
            </a:r>
            <a:r>
              <a:rPr lang="fr-FR" alt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obster Two" charset="0"/>
              </a:rPr>
              <a:t> mini salon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</a:rPr>
              <a:t>de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</a:rPr>
              <a:t> 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, Arial, Roboto, Droid Sans, sans-serif"/>
              </a:rPr>
              <a:t>fournisseurs et prestataires répondant à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, Arial, Roboto, Droid Sans, sans-serif"/>
              </a:rPr>
              <a:t>leurs problématiques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, Arial, Roboto, Droid Sans, sans-serif"/>
              </a:rPr>
              <a:t>de visibilité, d’aménagement, de communication et de fidélisation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, Arial, Roboto, Droid Sans, sans-serif"/>
              </a:rPr>
              <a:t>.</a:t>
            </a:r>
          </a:p>
          <a:p>
            <a:r>
              <a:rPr lang="fr-FR" sz="1000" dirty="0">
                <a:latin typeface="Lucida Grande"/>
              </a:rPr>
              <a:t> </a:t>
            </a:r>
            <a:endParaRPr lang="fr-FR" altLang="fr-FR" sz="1000" b="1" dirty="0">
              <a:solidFill>
                <a:srgbClr val="B80047"/>
              </a:solidFill>
              <a:latin typeface="Lobster Two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fr-FR" altLang="fr-FR" b="1" dirty="0" smtClean="0">
                <a:solidFill>
                  <a:srgbClr val="B80047"/>
                </a:solidFill>
                <a:latin typeface="Lobster Two" charset="0"/>
              </a:rPr>
              <a:t>2015 :  </a:t>
            </a:r>
            <a:r>
              <a:rPr lang="fr-FR" altLang="fr-FR" sz="2000" dirty="0" smtClean="0">
                <a:solidFill>
                  <a:srgbClr val="000000"/>
                </a:solidFill>
                <a:latin typeface="Calibri" charset="0"/>
              </a:rPr>
              <a:t> tournée vers  </a:t>
            </a:r>
            <a:r>
              <a:rPr lang="fr-FR" altLang="fr-FR" sz="2000" dirty="0">
                <a:solidFill>
                  <a:srgbClr val="000000"/>
                </a:solidFill>
                <a:latin typeface="Calibri" charset="0"/>
              </a:rPr>
              <a:t>le thème du </a:t>
            </a:r>
            <a:r>
              <a:rPr lang="fr-FR" altLang="fr-FR" sz="2000" b="1" dirty="0">
                <a:solidFill>
                  <a:srgbClr val="B80047"/>
                </a:solidFill>
                <a:latin typeface="Lobster Two" charset="0"/>
              </a:rPr>
              <a:t>cocooning CLIENT </a:t>
            </a:r>
            <a:r>
              <a:rPr lang="fr-FR" altLang="fr-FR" sz="2000" dirty="0">
                <a:solidFill>
                  <a:srgbClr val="000000"/>
                </a:solidFill>
                <a:latin typeface="Calibri" charset="0"/>
              </a:rPr>
              <a:t>présenté par Michel LANGLOIS développeur du </a:t>
            </a:r>
            <a:r>
              <a:rPr lang="fr-FR" altLang="fr-FR" sz="2000" u="sng" dirty="0">
                <a:solidFill>
                  <a:srgbClr val="000000"/>
                </a:solidFill>
                <a:latin typeface="Calibri" charset="0"/>
              </a:rPr>
              <a:t>Marketing Expérientiel</a:t>
            </a:r>
            <a:r>
              <a:rPr lang="fr-FR" altLang="fr-FR" sz="20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fr-FR" altLang="fr-FR" sz="1400" dirty="0">
                <a:solidFill>
                  <a:srgbClr val="000000"/>
                </a:solidFill>
                <a:latin typeface="Calibri" charset="0"/>
              </a:rPr>
              <a:t>ou plus concrètement comment attirer ses clients en lui faisant vivre une belle </a:t>
            </a:r>
            <a:r>
              <a:rPr lang="fr-FR" altLang="fr-FR" sz="1400" dirty="0" smtClean="0">
                <a:solidFill>
                  <a:srgbClr val="000000"/>
                </a:solidFill>
                <a:latin typeface="Calibri" charset="0"/>
              </a:rPr>
              <a:t>histoire</a:t>
            </a:r>
            <a:endParaRPr lang="fr-FR" altLang="fr-FR" sz="1400" dirty="0">
              <a:solidFill>
                <a:srgbClr val="000000"/>
              </a:solidFill>
              <a:latin typeface="Calibri" charset="0"/>
            </a:endParaRPr>
          </a:p>
          <a:p>
            <a:endParaRPr lang="fr-FR" altLang="fr-FR" sz="800" b="1" dirty="0">
              <a:solidFill>
                <a:srgbClr val="B80047"/>
              </a:solidFill>
              <a:latin typeface="Lobster Two" charset="0"/>
            </a:endParaRPr>
          </a:p>
          <a:p>
            <a:r>
              <a:rPr lang="fr-FR" altLang="fr-FR" b="1" dirty="0">
                <a:solidFill>
                  <a:srgbClr val="B80047"/>
                </a:solidFill>
                <a:latin typeface="Lobster Two" charset="0"/>
              </a:rPr>
              <a:t>2014</a:t>
            </a:r>
            <a:r>
              <a:rPr lang="fr-FR" altLang="fr-FR" b="1" dirty="0"/>
              <a:t> </a:t>
            </a:r>
            <a:r>
              <a:rPr lang="fr-FR" altLang="fr-FR" dirty="0"/>
              <a:t>: </a:t>
            </a:r>
            <a:r>
              <a:rPr lang="fr-FR" altLang="fr-FR" b="1" dirty="0"/>
              <a:t>« Faites le plein d’idées pour votre commerce » </a:t>
            </a:r>
            <a:r>
              <a:rPr lang="fr-FR" altLang="fr-FR" dirty="0"/>
              <a:t>avec </a:t>
            </a:r>
            <a:r>
              <a:rPr lang="fr-FR" altLang="fr-FR" sz="1400" b="1" dirty="0"/>
              <a:t>Gérard MERMET</a:t>
            </a:r>
            <a:r>
              <a:rPr lang="fr-FR" altLang="fr-FR" sz="1200" b="1" dirty="0"/>
              <a:t>, </a:t>
            </a:r>
            <a:r>
              <a:rPr lang="fr-FR" altLang="fr-FR" sz="1600" b="1" dirty="0"/>
              <a:t>145 participants</a:t>
            </a:r>
            <a:r>
              <a:rPr lang="fr-FR" altLang="fr-FR" sz="1600" dirty="0"/>
              <a:t> </a:t>
            </a:r>
            <a:r>
              <a:rPr lang="fr-FR" altLang="fr-FR" sz="1200" dirty="0"/>
              <a:t>dont </a:t>
            </a:r>
            <a:r>
              <a:rPr lang="fr-FR" altLang="fr-FR" sz="1200" b="1" dirty="0"/>
              <a:t>80 commerçants et professionnels</a:t>
            </a:r>
            <a:r>
              <a:rPr lang="fr-FR" altLang="fr-FR" sz="1200" dirty="0"/>
              <a:t>, une quarantaine d'étudiants des Ecoles de la CCI, une vingtaine de partenaires.</a:t>
            </a:r>
          </a:p>
          <a:p>
            <a:r>
              <a:rPr lang="fr-FR" altLang="fr-FR" sz="800" dirty="0"/>
              <a:t> </a:t>
            </a:r>
            <a:endParaRPr lang="fr-FR" altLang="fr-FR" sz="800" b="1" dirty="0">
              <a:solidFill>
                <a:srgbClr val="B80047"/>
              </a:solidFill>
              <a:latin typeface="Lobster Two" charset="0"/>
            </a:endParaRPr>
          </a:p>
          <a:p>
            <a:pPr algn="just"/>
            <a:r>
              <a:rPr lang="fr-FR" altLang="fr-FR" b="1" dirty="0">
                <a:solidFill>
                  <a:srgbClr val="B80047"/>
                </a:solidFill>
                <a:latin typeface="Lobster Two" charset="0"/>
              </a:rPr>
              <a:t>2013</a:t>
            </a:r>
            <a:r>
              <a:rPr lang="fr-FR" altLang="fr-FR" dirty="0">
                <a:solidFill>
                  <a:srgbClr val="B80047"/>
                </a:solidFill>
                <a:latin typeface="Lobster Two" charset="0"/>
              </a:rPr>
              <a:t> </a:t>
            </a:r>
            <a:r>
              <a:rPr lang="fr-FR" altLang="fr-FR" dirty="0"/>
              <a:t>: </a:t>
            </a:r>
            <a:r>
              <a:rPr lang="fr-FR" altLang="fr-FR" b="1" dirty="0"/>
              <a:t>« Ma Boutique au futur » </a:t>
            </a:r>
            <a:r>
              <a:rPr lang="fr-FR" altLang="fr-FR" dirty="0"/>
              <a:t>avec </a:t>
            </a:r>
            <a:r>
              <a:rPr lang="fr-FR" altLang="fr-FR" sz="1400" b="1" dirty="0"/>
              <a:t>David Barthe</a:t>
            </a:r>
            <a:r>
              <a:rPr lang="fr-FR" altLang="fr-FR" sz="1200" dirty="0"/>
              <a:t>, Maître de Conférences </a:t>
            </a:r>
            <a:r>
              <a:rPr lang="fr-FR" altLang="fr-FR" sz="1200" b="1" dirty="0" err="1"/>
              <a:t>Snapp</a:t>
            </a:r>
            <a:r>
              <a:rPr lang="fr-FR" altLang="fr-FR" sz="1200" b="1" dirty="0"/>
              <a:t>' – Bordeaux, </a:t>
            </a:r>
            <a:r>
              <a:rPr lang="fr-FR" altLang="fr-FR" sz="1200" dirty="0" err="1"/>
              <a:t>start’up</a:t>
            </a:r>
            <a:r>
              <a:rPr lang="fr-FR" altLang="fr-FR" sz="1200" dirty="0"/>
              <a:t> qui gère l’appli fidélité client </a:t>
            </a:r>
            <a:r>
              <a:rPr lang="fr-FR" altLang="fr-FR" sz="1200" b="1" dirty="0" err="1"/>
              <a:t>Fid’Me</a:t>
            </a:r>
            <a:r>
              <a:rPr lang="fr-FR" altLang="fr-FR" sz="1200" dirty="0"/>
              <a:t>  dirigé par Laurent </a:t>
            </a:r>
            <a:r>
              <a:rPr lang="fr-FR" altLang="fr-FR" sz="1200" dirty="0" err="1"/>
              <a:t>Bourgitteau-Guiard</a:t>
            </a:r>
            <a:r>
              <a:rPr lang="fr-FR" altLang="fr-FR" sz="1200" dirty="0"/>
              <a:t>, </a:t>
            </a:r>
            <a:r>
              <a:rPr lang="fr-FR" altLang="fr-FR" sz="1600" b="1" dirty="0"/>
              <a:t>110 participants </a:t>
            </a:r>
            <a:r>
              <a:rPr lang="fr-FR" altLang="fr-FR" sz="1200" dirty="0"/>
              <a:t>dont </a:t>
            </a:r>
            <a:r>
              <a:rPr lang="fr-FR" altLang="fr-FR" sz="1200" b="1" dirty="0"/>
              <a:t>71 professionnels , </a:t>
            </a:r>
            <a:r>
              <a:rPr lang="fr-FR" altLang="fr-FR" sz="1200" dirty="0"/>
              <a:t>une vingtaine d’étudiants de l’Ecole de Commerce de la CCID et nos partenaires.</a:t>
            </a:r>
            <a:endParaRPr lang="fr-FR" altLang="fr-FR" sz="12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100000"/>
              </a:lnSpc>
            </a:pPr>
            <a:endParaRPr lang="fr-FR" altLang="fr-FR" sz="12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0244" name="Picture 4" descr="C:\Users\ballet\Desktop\SDET\JCO et WC24\JCO 2014\JCO_Bannière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445224"/>
            <a:ext cx="32512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allet\Desktop\SDET\JCO et WC24\JCO 2015\JCO_2015_bandeau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62346"/>
            <a:ext cx="4476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04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908720"/>
            <a:ext cx="6392862" cy="949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ea typeface="+mj-ea"/>
                <a:cs typeface="+mj-cs"/>
              </a:rPr>
              <a:t>Journée du Tourisme, prochaine édition, </a:t>
            </a:r>
            <a:r>
              <a:rPr lang="fr-FR" sz="3200" b="1" dirty="0">
                <a:solidFill>
                  <a:srgbClr val="0070C0"/>
                </a:solidFill>
                <a:ea typeface="+mj-ea"/>
                <a:cs typeface="+mj-cs"/>
              </a:rPr>
              <a:t>7</a:t>
            </a:r>
            <a:r>
              <a:rPr lang="fr-FR" sz="3200" dirty="0" smtClean="0">
                <a:ea typeface="+mj-ea"/>
                <a:cs typeface="+mj-cs"/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  <a:ea typeface="+mj-ea"/>
                <a:cs typeface="+mj-cs"/>
              </a:rPr>
              <a:t>novembre 2016</a:t>
            </a:r>
          </a:p>
        </p:txBody>
      </p:sp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1907704" y="2204864"/>
            <a:ext cx="7128917" cy="4209331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2016 : le nouveau classement 2016, « comment travailler la clientèle individuelle? » « </a:t>
            </a:r>
            <a:r>
              <a:rPr lang="fr-FR" altLang="fr-FR" sz="26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fr-FR" altLang="fr-FR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26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fr-FR" altLang="fr-FR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fr-FR" altLang="fr-FR" sz="26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coming</a:t>
            </a:r>
            <a:r>
              <a:rPr lang="fr-FR" altLang="fr-FR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 »</a:t>
            </a:r>
          </a:p>
          <a:p>
            <a:pPr eaLnBrk="1" hangingPunct="1">
              <a:defRPr/>
            </a:pPr>
            <a:endParaRPr lang="fr-FR" altLang="fr-FR" sz="10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fr-FR" altLang="fr-FR" sz="10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fr-FR" altLang="fr-FR" sz="1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fr-FR" altLang="fr-FR" sz="1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2015 : </a:t>
            </a:r>
            <a:r>
              <a:rPr lang="fr-FR" altLang="fr-FR" sz="1800" dirty="0" smtClean="0">
                <a:latin typeface="+mj-lt"/>
                <a:ea typeface="+mj-ea"/>
                <a:cs typeface="+mj-cs"/>
              </a:rPr>
              <a:t>Thématiques autour des </a:t>
            </a:r>
            <a:r>
              <a:rPr lang="fr-FR" altLang="fr-FR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Labels </a:t>
            </a:r>
            <a:r>
              <a:rPr lang="fr-FR" altLang="fr-FR" sz="1800" dirty="0" smtClean="0">
                <a:latin typeface="+mj-lt"/>
                <a:ea typeface="+mj-ea"/>
                <a:cs typeface="+mj-cs"/>
              </a:rPr>
              <a:t>(Qualité Tourisme, High Hospitality </a:t>
            </a:r>
            <a:r>
              <a:rPr lang="fr-FR" altLang="fr-FR" sz="1800" dirty="0" err="1" smtClean="0">
                <a:latin typeface="+mj-lt"/>
                <a:ea typeface="+mj-ea"/>
                <a:cs typeface="+mj-cs"/>
              </a:rPr>
              <a:t>Academy</a:t>
            </a:r>
            <a:r>
              <a:rPr lang="fr-FR" altLang="fr-FR" sz="1800" dirty="0" smtClean="0">
                <a:latin typeface="+mj-lt"/>
                <a:ea typeface="+mj-ea"/>
                <a:cs typeface="+mj-cs"/>
              </a:rPr>
              <a:t>, Bistrot et assiette de Pays, le titre Maître restaurateur…), de l’</a:t>
            </a:r>
            <a:r>
              <a:rPr lang="fr-FR" altLang="fr-FR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Energie </a:t>
            </a:r>
            <a:r>
              <a:rPr lang="fr-FR" altLang="fr-FR" sz="1800" dirty="0" smtClean="0">
                <a:latin typeface="+mj-lt"/>
                <a:ea typeface="+mj-ea"/>
                <a:cs typeface="+mj-cs"/>
              </a:rPr>
              <a:t>: économie et nouvelles modalités, de la </a:t>
            </a:r>
            <a:r>
              <a:rPr lang="fr-FR" altLang="fr-FR" sz="1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dématérialisation</a:t>
            </a:r>
            <a:r>
              <a:rPr lang="fr-FR" altLang="fr-FR" sz="1800" dirty="0" smtClean="0">
                <a:latin typeface="+mj-lt"/>
                <a:ea typeface="+mj-ea"/>
                <a:cs typeface="+mj-cs"/>
              </a:rPr>
              <a:t> Tickets-restau…</a:t>
            </a:r>
          </a:p>
          <a:p>
            <a:pPr>
              <a:defRPr/>
            </a:pPr>
            <a:r>
              <a:rPr lang="fr-FR" altLang="fr-FR" sz="1800" dirty="0" smtClean="0">
                <a:ea typeface="ＭＳ Ｐゴシック" charset="-128"/>
              </a:rPr>
              <a:t> </a:t>
            </a:r>
            <a:r>
              <a:rPr lang="fr-FR" altLang="fr-FR" sz="1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2014</a:t>
            </a:r>
            <a:r>
              <a:rPr lang="fr-FR" altLang="fr-FR" sz="1800" dirty="0" smtClean="0">
                <a:ea typeface="ＭＳ Ｐゴシック" charset="-128"/>
              </a:rPr>
              <a:t> : Thèmes : les nouvelles tendances de consommation en Hôtellerie, le restaurant du futur Participants : </a:t>
            </a:r>
            <a:r>
              <a:rPr lang="fr-FR" sz="1800" dirty="0" smtClean="0"/>
              <a:t>75 </a:t>
            </a:r>
            <a:r>
              <a:rPr lang="fr-FR" sz="1800" dirty="0"/>
              <a:t>professionnels et </a:t>
            </a:r>
            <a:r>
              <a:rPr lang="fr-FR" sz="1800" dirty="0" smtClean="0"/>
              <a:t>institutionnels, </a:t>
            </a:r>
            <a:r>
              <a:rPr lang="fr-FR" sz="1800" dirty="0"/>
              <a:t>25 étudiants de l’Ecole Hôtelière de la </a:t>
            </a:r>
            <a:r>
              <a:rPr lang="fr-FR" sz="1800" dirty="0" smtClean="0"/>
              <a:t>CCID</a:t>
            </a:r>
            <a:endParaRPr lang="fr-FR" altLang="fr-FR" sz="1800" dirty="0" smtClean="0">
              <a:ea typeface="ＭＳ Ｐゴシック" charset="-128"/>
            </a:endParaRPr>
          </a:p>
        </p:txBody>
      </p:sp>
      <p:pic>
        <p:nvPicPr>
          <p:cNvPr id="1026" name="Picture 2" descr="C:\Users\ballet\Desktop\HH\Logo TYFC petit for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35" y="3140968"/>
            <a:ext cx="20320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5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700" y="6453188"/>
            <a:ext cx="45037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" spc="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 émetteur : </a:t>
            </a:r>
            <a:r>
              <a:rPr lang="fr-FR" sz="600" spc="60" dirty="0">
                <a:latin typeface="Arial" pitchFamily="34" charset="0"/>
                <a:cs typeface="Arial" pitchFamily="34" charset="0"/>
              </a:rPr>
              <a:t>SDET - NBA – Date : </a:t>
            </a:r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16/06/2016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600" spc="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7557" y="2069851"/>
            <a:ext cx="662473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altLang="fr-FR" sz="32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service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altLang="fr-FR" sz="4800" b="1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Transmission </a:t>
            </a:r>
            <a:r>
              <a:rPr lang="fr-FR" altLang="fr-FR" sz="48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altLang="fr-FR" sz="4800" b="1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eprise</a:t>
            </a:r>
            <a:endParaRPr lang="fr-FR" altLang="fr-FR" sz="4800" b="1" dirty="0"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9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77" y="6453336"/>
            <a:ext cx="45046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spc="60" dirty="0" smtClean="0">
                <a:latin typeface="Arial" pitchFamily="34" charset="0"/>
                <a:cs typeface="Arial" pitchFamily="34" charset="0"/>
              </a:rPr>
              <a:t>Service émetteur : SCTR – Date : oct.2014</a:t>
            </a:r>
            <a:endParaRPr lang="fr-FR" sz="600" spc="6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117583" y="2029060"/>
            <a:ext cx="4799198" cy="779951"/>
            <a:chOff x="495589" y="5"/>
            <a:chExt cx="4070836" cy="1281182"/>
          </a:xfrm>
          <a:solidFill>
            <a:schemeClr val="accent3"/>
          </a:solidFill>
        </p:grpSpPr>
        <p:sp>
          <p:nvSpPr>
            <p:cNvPr id="6" name="Rectangle à coins arrondis 5"/>
            <p:cNvSpPr/>
            <p:nvPr/>
          </p:nvSpPr>
          <p:spPr>
            <a:xfrm>
              <a:off x="495589" y="5"/>
              <a:ext cx="4070836" cy="128118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58142" y="62558"/>
              <a:ext cx="3945730" cy="11560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D.E. – Réseau Extérieur</a:t>
              </a:r>
              <a:endParaRPr lang="fr-FR" sz="2000" b="1" kern="1200" dirty="0"/>
            </a:p>
          </p:txBody>
        </p:sp>
      </p:grpSp>
      <p:sp>
        <p:nvSpPr>
          <p:cNvPr id="8" name="Flèche vers le bas 7"/>
          <p:cNvSpPr/>
          <p:nvPr/>
        </p:nvSpPr>
        <p:spPr>
          <a:xfrm rot="1821047">
            <a:off x="1914451" y="2730246"/>
            <a:ext cx="139630" cy="63461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5856096" y="2809010"/>
            <a:ext cx="139439" cy="2952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5712080" y="4148542"/>
            <a:ext cx="144016" cy="8041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2406952" y="3422596"/>
            <a:ext cx="2012298" cy="877403"/>
            <a:chOff x="495589" y="-2001883"/>
            <a:chExt cx="4070836" cy="1281182"/>
          </a:xfrm>
          <a:solidFill>
            <a:srgbClr val="C00000"/>
          </a:solidFill>
        </p:grpSpPr>
        <p:sp>
          <p:nvSpPr>
            <p:cNvPr id="15" name="Rectangle à coins arrondis 14"/>
            <p:cNvSpPr/>
            <p:nvPr/>
          </p:nvSpPr>
          <p:spPr>
            <a:xfrm>
              <a:off x="495589" y="-2001883"/>
              <a:ext cx="4070836" cy="128118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58142" y="-1939331"/>
              <a:ext cx="3945729" cy="11560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Réunion d’information</a:t>
              </a:r>
              <a:endParaRPr lang="fr-FR" sz="2000" b="1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686330" y="3192776"/>
            <a:ext cx="4295316" cy="1129489"/>
            <a:chOff x="315591" y="80533"/>
            <a:chExt cx="4070836" cy="1281182"/>
          </a:xfrm>
          <a:solidFill>
            <a:srgbClr val="C00000"/>
          </a:solidFill>
        </p:grpSpPr>
        <p:sp>
          <p:nvSpPr>
            <p:cNvPr id="18" name="Rectangle à coins arrondis 17"/>
            <p:cNvSpPr/>
            <p:nvPr/>
          </p:nvSpPr>
          <p:spPr>
            <a:xfrm>
              <a:off x="315591" y="80533"/>
              <a:ext cx="4070836" cy="128118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78144" y="143085"/>
              <a:ext cx="3945729" cy="11560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Fiche de présentation du projet et du porteur</a:t>
              </a:r>
              <a:endParaRPr lang="fr-FR" sz="2000" b="1" kern="12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899592" y="3465435"/>
            <a:ext cx="1005219" cy="791726"/>
            <a:chOff x="520173" y="10082"/>
            <a:chExt cx="4070836" cy="128118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520173" y="10082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58142" y="62558"/>
              <a:ext cx="3945730" cy="1156076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5 JPE</a:t>
              </a:r>
              <a:endParaRPr lang="fr-FR" sz="2000" b="1" kern="1200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204845" y="5085184"/>
            <a:ext cx="4726125" cy="1146162"/>
            <a:chOff x="1048621" y="-186903"/>
            <a:chExt cx="4070836" cy="1281182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1048621" y="-186903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140914" y="-124351"/>
              <a:ext cx="3945730" cy="1156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Entretien individuel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ACCOMPAGNEMENT / PRESTATIONS CCI D</a:t>
              </a:r>
              <a:endParaRPr lang="fr-FR" sz="2000" b="1" kern="1200" dirty="0"/>
            </a:p>
          </p:txBody>
        </p:sp>
      </p:grpSp>
      <p:sp>
        <p:nvSpPr>
          <p:cNvPr id="2" name="ZoneTexte 1"/>
          <p:cNvSpPr txBox="1"/>
          <p:nvPr/>
        </p:nvSpPr>
        <p:spPr>
          <a:xfrm rot="20484055">
            <a:off x="196627" y="1412748"/>
            <a:ext cx="241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Une logique de parcours client</a:t>
            </a:r>
            <a:endParaRPr lang="fr-FR" sz="2800" b="1" dirty="0"/>
          </a:p>
        </p:txBody>
      </p:sp>
      <p:grpSp>
        <p:nvGrpSpPr>
          <p:cNvPr id="32" name="Groupe 31"/>
          <p:cNvGrpSpPr/>
          <p:nvPr/>
        </p:nvGrpSpPr>
        <p:grpSpPr>
          <a:xfrm>
            <a:off x="3565293" y="1067795"/>
            <a:ext cx="1836205" cy="698369"/>
            <a:chOff x="495589" y="-2001883"/>
            <a:chExt cx="4070836" cy="1281182"/>
          </a:xfrm>
          <a:solidFill>
            <a:schemeClr val="accent1">
              <a:lumMod val="75000"/>
            </a:schemeClr>
          </a:solidFill>
        </p:grpSpPr>
        <p:sp>
          <p:nvSpPr>
            <p:cNvPr id="33" name="Rectangle à coins arrondis 32"/>
            <p:cNvSpPr/>
            <p:nvPr/>
          </p:nvSpPr>
          <p:spPr>
            <a:xfrm>
              <a:off x="495589" y="-2001883"/>
              <a:ext cx="4070836" cy="128118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58141" y="-1939331"/>
              <a:ext cx="3945729" cy="11560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/>
                <a:t>Porteurs</a:t>
              </a:r>
              <a:endParaRPr lang="fr-FR" sz="2000" b="1" kern="1200" dirty="0"/>
            </a:p>
          </p:txBody>
        </p:sp>
      </p:grpSp>
      <p:sp>
        <p:nvSpPr>
          <p:cNvPr id="35" name="Flèche vers le bas 34"/>
          <p:cNvSpPr/>
          <p:nvPr/>
        </p:nvSpPr>
        <p:spPr>
          <a:xfrm>
            <a:off x="4423892" y="1766164"/>
            <a:ext cx="144016" cy="24662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>
            <a:off x="3131840" y="2809010"/>
            <a:ext cx="152602" cy="52511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e bas 42"/>
          <p:cNvSpPr/>
          <p:nvPr/>
        </p:nvSpPr>
        <p:spPr>
          <a:xfrm rot="16200000">
            <a:off x="4457427" y="3712702"/>
            <a:ext cx="220962" cy="3105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/>
        </p:nvSpPr>
        <p:spPr>
          <a:xfrm rot="19116359">
            <a:off x="1681803" y="4167244"/>
            <a:ext cx="154808" cy="11295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C:\Users\sanvoisin\AppData\Local\Microsoft\Windows\Temporary Internet Files\Content.IE5\C1HTG684\MP9004421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38" y="4609766"/>
            <a:ext cx="1596762" cy="16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:\Users\sanvoisin\.isetged\Temp\LOGO CCID HORIZONTAL fond blanc arrond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94" y="139919"/>
            <a:ext cx="2065301" cy="60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737" y="117876"/>
            <a:ext cx="656905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Le parcours Création – reprise d’entreprise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514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/>
          </p:cNvSpPr>
          <p:nvPr/>
        </p:nvSpPr>
        <p:spPr bwMode="auto">
          <a:xfrm rot="1265277" flipH="1">
            <a:off x="2973156" y="1742440"/>
            <a:ext cx="5141901" cy="2726844"/>
          </a:xfrm>
          <a:custGeom>
            <a:avLst/>
            <a:gdLst>
              <a:gd name="T0" fmla="*/ 2147483647 w 1926"/>
              <a:gd name="T1" fmla="*/ 0 h 1924"/>
              <a:gd name="T2" fmla="*/ 2147483647 w 1926"/>
              <a:gd name="T3" fmla="*/ 2147483647 h 1924"/>
              <a:gd name="T4" fmla="*/ 0 w 1926"/>
              <a:gd name="T5" fmla="*/ 2147483647 h 1924"/>
              <a:gd name="T6" fmla="*/ 2147483647 w 1926"/>
              <a:gd name="T7" fmla="*/ 2147483647 h 1924"/>
              <a:gd name="T8" fmla="*/ 2147483647 w 1926"/>
              <a:gd name="T9" fmla="*/ 2147483647 h 1924"/>
              <a:gd name="T10" fmla="*/ 2147483647 w 1926"/>
              <a:gd name="T11" fmla="*/ 2147483647 h 1924"/>
              <a:gd name="T12" fmla="*/ 2147483647 w 1926"/>
              <a:gd name="T13" fmla="*/ 2147483647 h 1924"/>
              <a:gd name="T14" fmla="*/ 2147483647 w 1926"/>
              <a:gd name="T15" fmla="*/ 2147483647 h 1924"/>
              <a:gd name="T16" fmla="*/ 2147483647 w 1926"/>
              <a:gd name="T17" fmla="*/ 0 h 19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6"/>
              <a:gd name="T28" fmla="*/ 0 h 1924"/>
              <a:gd name="T29" fmla="*/ 1926 w 1926"/>
              <a:gd name="T30" fmla="*/ 1924 h 19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6" h="1924">
                <a:moveTo>
                  <a:pt x="513" y="0"/>
                </a:moveTo>
                <a:cubicBezTo>
                  <a:pt x="513" y="0"/>
                  <a:pt x="332" y="388"/>
                  <a:pt x="221" y="692"/>
                </a:cubicBezTo>
                <a:cubicBezTo>
                  <a:pt x="110" y="997"/>
                  <a:pt x="0" y="1410"/>
                  <a:pt x="0" y="1410"/>
                </a:cubicBezTo>
                <a:cubicBezTo>
                  <a:pt x="0" y="1410"/>
                  <a:pt x="387" y="1591"/>
                  <a:pt x="692" y="1702"/>
                </a:cubicBezTo>
                <a:cubicBezTo>
                  <a:pt x="998" y="1814"/>
                  <a:pt x="1412" y="1924"/>
                  <a:pt x="1412" y="1924"/>
                </a:cubicBezTo>
                <a:cubicBezTo>
                  <a:pt x="1412" y="1924"/>
                  <a:pt x="1593" y="1538"/>
                  <a:pt x="1705" y="1232"/>
                </a:cubicBezTo>
                <a:cubicBezTo>
                  <a:pt x="1816" y="926"/>
                  <a:pt x="1926" y="514"/>
                  <a:pt x="1926" y="514"/>
                </a:cubicBezTo>
                <a:cubicBezTo>
                  <a:pt x="1926" y="514"/>
                  <a:pt x="1538" y="333"/>
                  <a:pt x="1232" y="222"/>
                </a:cubicBezTo>
                <a:cubicBezTo>
                  <a:pt x="927" y="111"/>
                  <a:pt x="513" y="0"/>
                  <a:pt x="51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9CC00"/>
            </a:solidFill>
            <a:round/>
            <a:headEnd/>
            <a:tailEnd/>
          </a:ln>
        </p:spPr>
        <p:txBody>
          <a:bodyPr lIns="64922" tIns="32461" rIns="64922" bIns="32461"/>
          <a:lstStyle/>
          <a:p>
            <a:endParaRPr lang="fr-FR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84213" y="2709863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fr-FR" altLang="fr-FR" sz="2400">
              <a:latin typeface="Calibri" pitchFamily="34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84213" y="2247900"/>
            <a:ext cx="770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 sz="240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763" y="1196752"/>
            <a:ext cx="8753227" cy="989012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76200" dist="63500" dir="5400000" sx="101000" sy="101000" algn="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26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182687">
            <a:off x="-77788" y="284215"/>
            <a:ext cx="3357563" cy="928688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76200" sx="101000" sy="101000" algn="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3200" b="1" dirty="0" smtClean="0">
                <a:latin typeface="Calibri" pitchFamily="34" charset="0"/>
              </a:rPr>
              <a:t>Création/ Reprise</a:t>
            </a:r>
            <a:endParaRPr lang="fr-FR" sz="3200" b="1" dirty="0">
              <a:latin typeface="Calibri" pitchFamily="34" charset="0"/>
            </a:endParaRPr>
          </a:p>
        </p:txBody>
      </p:sp>
      <p:pic>
        <p:nvPicPr>
          <p:cNvPr id="27659" name="Picture 14" descr="C:\Users\sanvoisin\.isetged\Temp\LOGO CCID HORIZONTAL fond blanc arrond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94" y="139919"/>
            <a:ext cx="2065301" cy="60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4763" y="1412776"/>
            <a:ext cx="875322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66FF">
                        <a:gamma/>
                        <a:shade val="46275"/>
                        <a:invGamma/>
                      </a:srgbClr>
                    </a:gs>
                    <a:gs pos="50000">
                      <a:srgbClr val="6666FF">
                        <a:alpha val="80000"/>
                      </a:srgbClr>
                    </a:gs>
                    <a:gs pos="100000">
                      <a:srgbClr val="66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9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900" b="1" dirty="0" smtClean="0">
                <a:solidFill>
                  <a:schemeClr val="bg1"/>
                </a:solidFill>
                <a:latin typeface="+mn-lt"/>
              </a:rPr>
              <a:t>Adapter notre accompagnement aux profils des clients</a:t>
            </a:r>
            <a:endParaRPr lang="fr-FR" altLang="fr-FR" sz="29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79023" y="2564904"/>
            <a:ext cx="3892828" cy="3960440"/>
            <a:chOff x="433033" y="-2001883"/>
            <a:chExt cx="4070837" cy="1281182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433033" y="-2001883"/>
              <a:ext cx="4070836" cy="1281182"/>
            </a:xfrm>
            <a:prstGeom prst="roundRect">
              <a:avLst>
                <a:gd name="adj" fmla="val 1667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58141" y="-1939331"/>
              <a:ext cx="3945729" cy="1156076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 smtClean="0"/>
                <a:t>PARCOURS COMPLET </a:t>
              </a:r>
              <a:r>
                <a:rPr lang="fr-FR" sz="1000" b="1" dirty="0" smtClean="0"/>
                <a:t>TTC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latin typeface="Calibri" pitchFamily="34" charset="0"/>
                </a:rPr>
                <a:t>5 JPE</a:t>
              </a:r>
              <a:endParaRPr lang="fr-FR" sz="1600" b="1" dirty="0">
                <a:latin typeface="Calibri" pitchFamily="34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latin typeface="Calibri" pitchFamily="34" charset="0"/>
                </a:rPr>
                <a:t>L’étude commerciale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latin typeface="Calibri" pitchFamily="34" charset="0"/>
                </a:rPr>
                <a:t>L’étude financière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latin typeface="Calibri" pitchFamily="34" charset="0"/>
                </a:rPr>
                <a:t>L’étude juridique sociale et fiscale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latin typeface="Calibri" pitchFamily="34" charset="0"/>
                </a:rPr>
                <a:t>Constitution du dossier bancaire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latin typeface="Calibri" pitchFamily="34" charset="0"/>
                </a:rPr>
                <a:t>Démarches formalités CFE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/>
                <a:t>1 400 €</a:t>
              </a:r>
              <a:endParaRPr lang="fr-FR" b="1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932040" y="2564904"/>
            <a:ext cx="3456310" cy="1584176"/>
            <a:chOff x="315591" y="34464"/>
            <a:chExt cx="4070836" cy="128118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3000">
                <a:schemeClr val="accent1">
                  <a:tint val="44500"/>
                  <a:satMod val="160000"/>
                  <a:lumMod val="7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5" name="Rectangle à coins arrondis 14"/>
            <p:cNvSpPr/>
            <p:nvPr/>
          </p:nvSpPr>
          <p:spPr>
            <a:xfrm>
              <a:off x="315591" y="34464"/>
              <a:ext cx="4070836" cy="1281182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78145" y="104838"/>
              <a:ext cx="3945729" cy="744682"/>
            </a:xfrm>
            <a:prstGeom prst="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/>
            </a:p>
          </p:txBody>
        </p:sp>
      </p:grpSp>
      <p:sp>
        <p:nvSpPr>
          <p:cNvPr id="22" name="ZoneTexte 19"/>
          <p:cNvSpPr txBox="1">
            <a:spLocks noChangeArrowheads="1"/>
          </p:cNvSpPr>
          <p:nvPr/>
        </p:nvSpPr>
        <p:spPr bwMode="auto">
          <a:xfrm>
            <a:off x="6022710" y="3140968"/>
            <a:ext cx="2592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1600" b="1" dirty="0" smtClean="0">
                <a:latin typeface="Calibri" pitchFamily="34" charset="0"/>
              </a:rPr>
              <a:t>1 prestation : 480 €</a:t>
            </a:r>
          </a:p>
          <a:p>
            <a:pPr algn="just" eaLnBrk="0" hangingPunct="0"/>
            <a:r>
              <a:rPr lang="fr-FR" sz="1600" b="1" dirty="0" smtClean="0">
                <a:latin typeface="Calibri" pitchFamily="34" charset="0"/>
              </a:rPr>
              <a:t>2 prestations : 810 €</a:t>
            </a:r>
          </a:p>
          <a:p>
            <a:pPr algn="just" eaLnBrk="0" hangingPunct="0"/>
            <a:r>
              <a:rPr lang="fr-FR" sz="1600" b="1" dirty="0" smtClean="0">
                <a:latin typeface="Calibri" pitchFamily="34" charset="0"/>
              </a:rPr>
              <a:t>3 prestations : 1 200 €</a:t>
            </a:r>
            <a:endParaRPr lang="fr-FR" sz="1600" b="1" dirty="0">
              <a:latin typeface="Calibri" pitchFamily="34" charset="0"/>
            </a:endParaRPr>
          </a:p>
          <a:p>
            <a:pPr algn="just" eaLnBrk="0" hangingPunct="0"/>
            <a:endParaRPr lang="fr-FR" sz="1600" b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4581" y="2762754"/>
            <a:ext cx="237757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bg1"/>
                </a:solidFill>
              </a:rPr>
              <a:t>PARCOURS A LA </a:t>
            </a:r>
            <a:r>
              <a:rPr lang="fr-FR" sz="1600" b="1" dirty="0" smtClean="0">
                <a:solidFill>
                  <a:schemeClr val="bg1"/>
                </a:solidFill>
              </a:rPr>
              <a:t>CARTE </a:t>
            </a:r>
            <a:r>
              <a:rPr lang="fr-FR" sz="1000" b="1" dirty="0" smtClean="0">
                <a:solidFill>
                  <a:schemeClr val="bg1"/>
                </a:solidFill>
              </a:rPr>
              <a:t>TTC</a:t>
            </a:r>
            <a:endParaRPr lang="fr-FR" sz="1000" b="1" dirty="0">
              <a:solidFill>
                <a:schemeClr val="bg1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 rot="208515">
            <a:off x="4778919" y="4412719"/>
            <a:ext cx="4209235" cy="2203098"/>
            <a:chOff x="315591" y="34464"/>
            <a:chExt cx="4070836" cy="128118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3000">
                <a:schemeClr val="accent1">
                  <a:tint val="44500"/>
                  <a:satMod val="160000"/>
                  <a:lumMod val="7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5" name="Rectangle à coins arrondis 24"/>
            <p:cNvSpPr/>
            <p:nvPr/>
          </p:nvSpPr>
          <p:spPr>
            <a:xfrm>
              <a:off x="315591" y="34464"/>
              <a:ext cx="4070836" cy="1281182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78145" y="104838"/>
              <a:ext cx="3945729" cy="744682"/>
            </a:xfrm>
            <a:prstGeom prst="rect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132834" y="4575198"/>
            <a:ext cx="308000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 smtClean="0">
                <a:solidFill>
                  <a:schemeClr val="bg1"/>
                </a:solidFill>
              </a:rPr>
              <a:t>PRESTATIONS COMPLEMENTAIRES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5150434" y="4961559"/>
            <a:ext cx="3080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1600" b="1" dirty="0" smtClean="0">
                <a:latin typeface="Calibri" pitchFamily="34" charset="0"/>
              </a:rPr>
              <a:t>Diagnostic Point de vente - SDE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5134099" y="5303003"/>
            <a:ext cx="3080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1600" b="1" dirty="0" smtClean="0">
                <a:latin typeface="Calibri" pitchFamily="34" charset="0"/>
              </a:rPr>
              <a:t>Diagnostic Accessibilité- SDE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5134099" y="6036844"/>
            <a:ext cx="3080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1600" b="1" dirty="0" smtClean="0">
                <a:latin typeface="Calibri" pitchFamily="34" charset="0"/>
              </a:rPr>
              <a:t>… autres prestations CCI D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165688" y="5673172"/>
            <a:ext cx="3080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1600" b="1" dirty="0" smtClean="0">
                <a:latin typeface="Calibri" pitchFamily="34" charset="0"/>
              </a:rPr>
              <a:t>Diagnostic TIC</a:t>
            </a:r>
            <a:endParaRPr lang="fr-FR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48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878</Words>
  <Application>Microsoft Office PowerPoint</Application>
  <PresentationFormat>Affichage à l'écran (4:3)</PresentationFormat>
  <Paragraphs>306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25</vt:i4>
      </vt:variant>
    </vt:vector>
  </HeadingPairs>
  <TitlesOfParts>
    <vt:vector size="38" baseType="lpstr">
      <vt:lpstr>MS PGothic</vt:lpstr>
      <vt:lpstr>Arial</vt:lpstr>
      <vt:lpstr>Calibri</vt:lpstr>
      <vt:lpstr>Helvetica</vt:lpstr>
      <vt:lpstr>Helvetica, Arial, Roboto, Droid Sans, sans-serif</vt:lpstr>
      <vt:lpstr>Lobster Two</vt:lpstr>
      <vt:lpstr>Lucida Grande</vt:lpstr>
      <vt:lpstr>Times New Roman</vt:lpstr>
      <vt:lpstr>Wingdings</vt:lpstr>
      <vt:lpstr>Thème Office</vt:lpstr>
      <vt:lpstr>4_Thème Office</vt:lpstr>
      <vt:lpstr>6_Thème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Journée du Tourisme, prochaine édition, 7 novembre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Beziade</dc:creator>
  <cp:lastModifiedBy>Herve Perez</cp:lastModifiedBy>
  <cp:revision>182</cp:revision>
  <cp:lastPrinted>2016-06-16T12:47:59Z</cp:lastPrinted>
  <dcterms:created xsi:type="dcterms:W3CDTF">2010-11-25T14:24:11Z</dcterms:created>
  <dcterms:modified xsi:type="dcterms:W3CDTF">2016-06-16T18:06:30Z</dcterms:modified>
</cp:coreProperties>
</file>